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8" r:id="rId2"/>
    <p:sldId id="279" r:id="rId3"/>
    <p:sldId id="271" r:id="rId4"/>
    <p:sldId id="277" r:id="rId5"/>
    <p:sldId id="272" r:id="rId6"/>
    <p:sldId id="273" r:id="rId7"/>
    <p:sldId id="27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42BA"/>
    <a:srgbClr val="1322A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08B348-16F8-4D01-9ECD-3F68C9317FB5}" type="datetimeFigureOut">
              <a:rPr lang="en-GB" smtClean="0"/>
              <a:pPr/>
              <a:t>20/09/2011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81F9E2-C66A-4A2A-A056-F087787C264F}" type="slidenum">
              <a:rPr lang="en-GB" smtClean="0"/>
              <a:pPr/>
              <a:t>‹#›</a:t>
            </a:fld>
            <a:endParaRPr lang="en-GB"/>
          </a:p>
        </p:txBody>
      </p:sp>
    </p:spTree>
    <p:extLst>
      <p:ext uri="{BB962C8B-B14F-4D97-AF65-F5344CB8AC3E}">
        <p14:creationId xmlns:p14="http://schemas.microsoft.com/office/powerpoint/2010/main" xmlns="" val="354582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4</a:t>
            </a:fld>
            <a:endParaRPr lang="en-US" smtClean="0"/>
          </a:p>
        </p:txBody>
      </p:sp>
      <p:sp>
        <p:nvSpPr>
          <p:cNvPr id="350211"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85637" y="4342450"/>
            <a:ext cx="5486727" cy="4115824"/>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25826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10583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43562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32737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402186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95697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2894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42692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57409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906259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8542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9B5ED-28DD-41B9-AB82-EFAB40326197}" type="datetimeFigureOut">
              <a:rPr lang="en-GB" smtClean="0"/>
              <a:pPr/>
              <a:t>20/09/2011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DC0E22-E607-46D0-B10A-44796240B0AB}" type="slidenum">
              <a:rPr lang="en-GB" smtClean="0"/>
              <a:pPr/>
              <a:t>‹#›</a:t>
            </a:fld>
            <a:endParaRPr lang="en-GB"/>
          </a:p>
        </p:txBody>
      </p:sp>
      <p:sp>
        <p:nvSpPr>
          <p:cNvPr id="7" name="TextBox 6"/>
          <p:cNvSpPr txBox="1"/>
          <p:nvPr userDrawn="1"/>
        </p:nvSpPr>
        <p:spPr>
          <a:xfrm>
            <a:off x="3865" y="6334780"/>
            <a:ext cx="4918078" cy="523220"/>
          </a:xfrm>
          <a:prstGeom prst="rect">
            <a:avLst/>
          </a:prstGeom>
          <a:noFill/>
        </p:spPr>
        <p:txBody>
          <a:bodyPr wrap="none" rtlCol="0">
            <a:spAutoFit/>
          </a:bodyPr>
          <a:lstStyle/>
          <a:p>
            <a:r>
              <a:rPr lang="en-GB" sz="1400" dirty="0" smtClean="0">
                <a:solidFill>
                  <a:schemeClr val="accent6">
                    <a:lumMod val="50000"/>
                  </a:schemeClr>
                </a:solidFill>
                <a:latin typeface="Times New Roman" pitchFamily="18" charset="0"/>
                <a:cs typeface="Times New Roman" pitchFamily="18" charset="0"/>
              </a:rPr>
              <a:t>© Colin Eden and Fran Ackermann: Lecture Notes</a:t>
            </a:r>
          </a:p>
          <a:p>
            <a:r>
              <a:rPr lang="en-GB" sz="1400" dirty="0" smtClean="0">
                <a:solidFill>
                  <a:schemeClr val="accent6">
                    <a:lumMod val="50000"/>
                  </a:schemeClr>
                </a:solidFill>
                <a:latin typeface="Times New Roman" pitchFamily="18" charset="0"/>
                <a:cs typeface="Times New Roman" pitchFamily="18" charset="0"/>
              </a:rPr>
              <a:t>For</a:t>
            </a:r>
            <a:r>
              <a:rPr lang="en-GB" sz="1400" baseline="0" dirty="0" smtClean="0">
                <a:solidFill>
                  <a:schemeClr val="accent6">
                    <a:lumMod val="50000"/>
                  </a:schemeClr>
                </a:solidFill>
                <a:latin typeface="Times New Roman" pitchFamily="18" charset="0"/>
                <a:cs typeface="Times New Roman" pitchFamily="18" charset="0"/>
              </a:rPr>
              <a:t> Making Strategy: Mapping Out Strategic Success, Sage, 2011</a:t>
            </a:r>
            <a:endParaRPr lang="en-GB" sz="14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5791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rgbClr val="0642BA"/>
                </a:solidFill>
                <a:effectLst>
                  <a:outerShdw blurRad="38100" dist="38100" dir="2700000" algn="tl">
                    <a:srgbClr val="000000">
                      <a:alpha val="43137"/>
                    </a:srgbClr>
                  </a:outerShdw>
                </a:effectLst>
              </a:rPr>
              <a:t>Files mounted on the </a:t>
            </a:r>
            <a:r>
              <a:rPr lang="en-GB" sz="2000" dirty="0" smtClean="0">
                <a:solidFill>
                  <a:srgbClr val="0642BA"/>
                </a:solidFill>
                <a:effectLst>
                  <a:outerShdw blurRad="38100" dist="38100" dir="2700000" algn="tl">
                    <a:srgbClr val="000000">
                      <a:alpha val="43137"/>
                    </a:srgbClr>
                  </a:outerShdw>
                </a:effectLst>
              </a:rPr>
              <a:t>Making </a:t>
            </a:r>
            <a:r>
              <a:rPr lang="en-GB" sz="2000" dirty="0">
                <a:solidFill>
                  <a:srgbClr val="0642BA"/>
                </a:solidFill>
                <a:effectLst>
                  <a:outerShdw blurRad="38100" dist="38100" dir="2700000" algn="tl">
                    <a:srgbClr val="000000">
                      <a:alpha val="43137"/>
                    </a:srgbClr>
                  </a:outerShdw>
                </a:effectLst>
              </a:rPr>
              <a:t>Strategy </a:t>
            </a:r>
            <a:r>
              <a:rPr lang="en-GB" sz="2000" dirty="0" smtClean="0">
                <a:solidFill>
                  <a:srgbClr val="0642BA"/>
                </a:solidFill>
                <a:effectLst>
                  <a:outerShdw blurRad="38100" dist="38100" dir="2700000" algn="tl">
                    <a:srgbClr val="000000">
                      <a:alpha val="43137"/>
                    </a:srgbClr>
                  </a:outerShdw>
                </a:effectLst>
              </a:rPr>
              <a:t>Sage web </a:t>
            </a:r>
            <a:r>
              <a:rPr lang="en-GB" sz="2000" dirty="0">
                <a:solidFill>
                  <a:srgbClr val="0642BA"/>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a:solidFill>
                  <a:schemeClr val="tx1"/>
                </a:solidFill>
              </a:rPr>
              <a:t> </a:t>
            </a:r>
            <a:endParaRPr lang="en-GB" sz="1600" dirty="0">
              <a:solidFill>
                <a:schemeClr val="tx1"/>
              </a:solidFill>
            </a:endParaRPr>
          </a:p>
        </p:txBody>
      </p:sp>
    </p:spTree>
    <p:extLst>
      <p:ext uri="{BB962C8B-B14F-4D97-AF65-F5344CB8AC3E}">
        <p14:creationId xmlns:p14="http://schemas.microsoft.com/office/powerpoint/2010/main" xmlns="" val="2837068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6155531"/>
          </a:xfrm>
          <a:prstGeom prst="rect">
            <a:avLst/>
          </a:prstGeom>
        </p:spPr>
        <p:txBody>
          <a:bodyPr wrap="square">
            <a:spAutoFit/>
          </a:bodyPr>
          <a:lstStyle/>
          <a:p>
            <a:pPr algn="ctr"/>
            <a:r>
              <a:rPr lang="en-GB" b="1" i="1" dirty="0">
                <a:solidFill>
                  <a:srgbClr val="0642BA"/>
                </a:solidFill>
                <a:effectLst>
                  <a:outerShdw blurRad="38100" dist="38100" dir="2700000" algn="tl">
                    <a:srgbClr val="000000">
                      <a:alpha val="43137"/>
                    </a:srgbClr>
                  </a:outerShdw>
                </a:effectLst>
              </a:rPr>
              <a:t>Group </a:t>
            </a:r>
            <a:r>
              <a:rPr lang="en-GB" b="1" i="1" dirty="0" smtClean="0">
                <a:solidFill>
                  <a:srgbClr val="0642BA"/>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3202005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88840"/>
            <a:ext cx="7772400" cy="1470025"/>
          </a:xfrm>
        </p:spPr>
        <p:txBody>
          <a:bodyPr>
            <a:noAutofit/>
          </a:bodyPr>
          <a:lstStyle/>
          <a:p>
            <a:r>
              <a:rPr lang="en-GB" b="1" dirty="0" smtClean="0">
                <a:solidFill>
                  <a:srgbClr val="0642BA"/>
                </a:solidFill>
                <a:effectLst>
                  <a:outerShdw blurRad="38100" dist="38100" dir="2700000" algn="tl">
                    <a:srgbClr val="000000">
                      <a:alpha val="43137"/>
                    </a:srgbClr>
                  </a:outerShdw>
                </a:effectLst>
              </a:rPr>
              <a:t>Scripts for the Strategy as Stakeholder Management Forum</a:t>
            </a:r>
            <a:endParaRPr lang="en-GB" b="1" dirty="0">
              <a:solidFill>
                <a:srgbClr val="0642BA"/>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fontScale="92500" lnSpcReduction="20000"/>
          </a:bodyPr>
          <a:lstStyle/>
          <a:p>
            <a:r>
              <a:rPr lang="en-GB" dirty="0" smtClean="0"/>
              <a:t>Chapter 10</a:t>
            </a:r>
          </a:p>
          <a:p>
            <a:endParaRPr lang="en-GB" dirty="0"/>
          </a:p>
          <a:p>
            <a:r>
              <a:rPr lang="en-GB" dirty="0" smtClean="0"/>
              <a:t>Ackermann &amp; Eden, Making Strategy: Mapping Out Strategic Success</a:t>
            </a:r>
            <a:endParaRPr lang="en-GB" dirty="0"/>
          </a:p>
        </p:txBody>
      </p:sp>
    </p:spTree>
    <p:extLst>
      <p:ext uri="{BB962C8B-B14F-4D97-AF65-F5344CB8AC3E}">
        <p14:creationId xmlns:p14="http://schemas.microsoft.com/office/powerpoint/2010/main" xmlns="" val="3253208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683568" y="2276872"/>
            <a:ext cx="7772400" cy="1470025"/>
          </a:xfrm>
        </p:spPr>
        <p:txBody>
          <a:bodyPr>
            <a:normAutofit fontScale="90000"/>
          </a:bodyPr>
          <a:lstStyle/>
          <a:p>
            <a:pPr algn="ctr">
              <a:defRPr/>
            </a:pPr>
            <a:r>
              <a:rPr lang="en-GB" sz="4800" dirty="0" smtClean="0"/>
              <a:t/>
            </a:r>
            <a:br>
              <a:rPr lang="en-GB" sz="4800" dirty="0" smtClean="0"/>
            </a:br>
            <a:r>
              <a:rPr lang="en-GB" sz="4800" dirty="0" smtClean="0"/>
              <a:t/>
            </a:r>
            <a:br>
              <a:rPr lang="en-GB" sz="4800" dirty="0" smtClean="0"/>
            </a:br>
            <a:r>
              <a:rPr lang="en-GB" sz="5300" b="1" dirty="0" smtClean="0">
                <a:solidFill>
                  <a:srgbClr val="0070C0"/>
                </a:solidFill>
                <a:effectLst>
                  <a:outerShdw blurRad="38100" dist="38100" dir="2700000" algn="tl">
                    <a:srgbClr val="000000">
                      <a:alpha val="43137"/>
                    </a:srgbClr>
                  </a:outerShdw>
                </a:effectLst>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stakeholders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221942108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889844"/>
            <a:ext cx="6480720" cy="3139321"/>
          </a:xfrm>
          <a:prstGeom prst="rect">
            <a:avLst/>
          </a:prstGeom>
        </p:spPr>
        <p:txBody>
          <a:bodyPr wrap="square">
            <a:spAutoFit/>
          </a:bodyPr>
          <a:lstStyle/>
          <a:p>
            <a:r>
              <a:rPr lang="en-GB" b="1" dirty="0"/>
              <a:t>Script for </a:t>
            </a:r>
            <a:r>
              <a:rPr lang="en-GB" b="1" i="1" dirty="0" smtClean="0"/>
              <a:t>Identifying </a:t>
            </a:r>
            <a:r>
              <a:rPr lang="en-GB" b="1" i="1" dirty="0"/>
              <a:t>and Prioritising </a:t>
            </a:r>
            <a:r>
              <a:rPr lang="en-GB" b="1" i="1" dirty="0" smtClean="0"/>
              <a:t>Stakeholders</a:t>
            </a:r>
            <a:endParaRPr lang="en-GB" i="1" dirty="0"/>
          </a:p>
          <a:p>
            <a:r>
              <a:rPr lang="en-GB" dirty="0"/>
              <a:t>Tasks:</a:t>
            </a:r>
          </a:p>
          <a:p>
            <a:r>
              <a:rPr lang="en-GB" dirty="0"/>
              <a:t>1) Introduce the Stakeholder Management Forum: 5 minutes</a:t>
            </a:r>
          </a:p>
          <a:p>
            <a:r>
              <a:rPr lang="en-GB" dirty="0"/>
              <a:t>2) Surface stakeholders: 10-15 minutes</a:t>
            </a:r>
          </a:p>
          <a:p>
            <a:r>
              <a:rPr lang="en-GB" dirty="0"/>
              <a:t>3) Review emergent material: 5 minutes</a:t>
            </a:r>
          </a:p>
          <a:p>
            <a:r>
              <a:rPr lang="en-GB" dirty="0"/>
              <a:t>4) Position stakeholders against the dimensions of power and interest: 15-30 minutes</a:t>
            </a:r>
          </a:p>
          <a:p>
            <a:r>
              <a:rPr lang="en-GB" dirty="0"/>
              <a:t>5) Note the typical disposition of stakeholders: 10-20 minutes</a:t>
            </a:r>
          </a:p>
          <a:p>
            <a:r>
              <a:rPr lang="en-GB" dirty="0"/>
              <a:t>6) Consider candidate management options: 5-15 minutes</a:t>
            </a:r>
          </a:p>
          <a:p>
            <a:r>
              <a:rPr lang="en-GB" dirty="0"/>
              <a:t>Deliverable: A Structured Map illustrating stakeholder priority</a:t>
            </a:r>
          </a:p>
          <a:p>
            <a:r>
              <a:rPr lang="en-GB" dirty="0"/>
              <a:t>Script Timing: Minimum 50 minutes, expected 90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508770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582341"/>
            <a:ext cx="6120680" cy="2862322"/>
          </a:xfrm>
          <a:prstGeom prst="rect">
            <a:avLst/>
          </a:prstGeom>
        </p:spPr>
        <p:txBody>
          <a:bodyPr wrap="square">
            <a:spAutoFit/>
          </a:bodyPr>
          <a:lstStyle/>
          <a:p>
            <a:r>
              <a:rPr lang="en-GB" b="1" dirty="0"/>
              <a:t>Script for ‘Exploring Stakeholder relationships’ </a:t>
            </a:r>
            <a:endParaRPr lang="en-GB" dirty="0"/>
          </a:p>
          <a:p>
            <a:r>
              <a:rPr lang="en-GB" dirty="0"/>
              <a:t>Tasks:</a:t>
            </a:r>
          </a:p>
          <a:p>
            <a:r>
              <a:rPr lang="en-GB" dirty="0"/>
              <a:t>1) Explore and capture the formal and informal relationships between stakeholders: 20-25 minutes</a:t>
            </a:r>
          </a:p>
          <a:p>
            <a:r>
              <a:rPr lang="en-GB" dirty="0"/>
              <a:t>2) Examine the resultant ‘influence network’ to detect emergent properties and consider management options: 20-35 minutes</a:t>
            </a:r>
          </a:p>
          <a:p>
            <a:r>
              <a:rPr lang="en-GB" dirty="0"/>
              <a:t>Deliverable:  Structured stakeholder map illustrating social</a:t>
            </a:r>
            <a:r>
              <a:rPr lang="en-GB" u="sng" dirty="0"/>
              <a:t> </a:t>
            </a:r>
            <a:r>
              <a:rPr lang="en-GB" dirty="0"/>
              <a:t>networks and highlighting areas for management </a:t>
            </a:r>
          </a:p>
          <a:p>
            <a:r>
              <a:rPr lang="en-GB" dirty="0"/>
              <a:t>Script Timing: Minimum 40 minutes, expected 55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p263</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431546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443841"/>
            <a:ext cx="6408712" cy="3139321"/>
          </a:xfrm>
          <a:prstGeom prst="rect">
            <a:avLst/>
          </a:prstGeom>
        </p:spPr>
        <p:txBody>
          <a:bodyPr wrap="square">
            <a:spAutoFit/>
          </a:bodyPr>
          <a:lstStyle/>
          <a:p>
            <a:r>
              <a:rPr lang="en-GB" b="1" dirty="0"/>
              <a:t>Script for ‘Building Stakeholder Management Webs’ </a:t>
            </a:r>
            <a:endParaRPr lang="en-GB" dirty="0"/>
          </a:p>
          <a:p>
            <a:r>
              <a:rPr lang="en-GB" dirty="0"/>
              <a:t>Tasks:</a:t>
            </a:r>
          </a:p>
          <a:p>
            <a:r>
              <a:rPr lang="en-GB" dirty="0"/>
              <a:t>1) Select ‘key’ stakeholder(s) to be examined: 5-10 minutes</a:t>
            </a:r>
          </a:p>
          <a:p>
            <a:r>
              <a:rPr lang="en-GB" dirty="0"/>
              <a:t>2) Explore in depth the bases of ‘Power’ and ‘Interest’: 15-50 minutes</a:t>
            </a:r>
          </a:p>
          <a:p>
            <a:r>
              <a:rPr lang="en-GB" dirty="0"/>
              <a:t>3) Review the resultant different webs for commonalities of interests and power: 10-20 minutes</a:t>
            </a:r>
          </a:p>
          <a:p>
            <a:r>
              <a:rPr lang="en-GB" dirty="0"/>
              <a:t>Deliverable: Detailed understanding of key stakeholders and management options </a:t>
            </a:r>
          </a:p>
          <a:p>
            <a:r>
              <a:rPr lang="en-GB" dirty="0"/>
              <a:t>Script Timing: Minimum 30 minutes, expected 65 minutes (for 3 webs)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p266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948212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633</Words>
  <Application>Microsoft Office PowerPoint</Application>
  <PresentationFormat>On-screen Show (4:3)</PresentationFormat>
  <Paragraphs>59</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Scripts for the Strategy as Stakeholder Management Forum</vt:lpstr>
      <vt:lpstr>  Strategic Management is about agreeing which stakeholders to practically focus energy, cash, effort, emotion </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Scripts for the Issue Management Foru</dc:title>
  <dc:creator>Colin Eden</dc:creator>
  <cp:lastModifiedBy>rstitt</cp:lastModifiedBy>
  <cp:revision>10</cp:revision>
  <dcterms:created xsi:type="dcterms:W3CDTF">2011-08-29T15:51:50Z</dcterms:created>
  <dcterms:modified xsi:type="dcterms:W3CDTF">2011-09-20T13:27:57Z</dcterms:modified>
</cp:coreProperties>
</file>