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76" r:id="rId2"/>
    <p:sldId id="277" r:id="rId3"/>
    <p:sldId id="267" r:id="rId4"/>
    <p:sldId id="275" r:id="rId5"/>
    <p:sldId id="268" r:id="rId6"/>
    <p:sldId id="269" r:id="rId7"/>
    <p:sldId id="270"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642BA"/>
    <a:srgbClr val="1322AD"/>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134"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108B348-16F8-4D01-9ECD-3F68C9317FB5}" type="datetimeFigureOut">
              <a:rPr lang="en-GB" smtClean="0"/>
              <a:pPr/>
              <a:t>20/09/2011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981F9E2-C66A-4A2A-A056-F087787C264F}" type="slidenum">
              <a:rPr lang="en-GB" smtClean="0"/>
              <a:pPr/>
              <a:t>‹#›</a:t>
            </a:fld>
            <a:endParaRPr lang="en-GB"/>
          </a:p>
        </p:txBody>
      </p:sp>
    </p:spTree>
    <p:extLst>
      <p:ext uri="{BB962C8B-B14F-4D97-AF65-F5344CB8AC3E}">
        <p14:creationId xmlns:p14="http://schemas.microsoft.com/office/powerpoint/2010/main" xmlns="" val="35458252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0210" name="Rectangle 5"/>
          <p:cNvSpPr>
            <a:spLocks noGrp="1" noChangeArrowheads="1"/>
          </p:cNvSpPr>
          <p:nvPr>
            <p:ph type="sldNum" sz="quarter" idx="5"/>
          </p:nvPr>
        </p:nvSpPr>
        <p:spPr>
          <a:noFill/>
        </p:spPr>
        <p:txBody>
          <a:bodyPr/>
          <a:lstStyle/>
          <a:p>
            <a:fld id="{E42B08EC-D59B-40A6-BA2A-43D04EC24B3A}" type="slidenum">
              <a:rPr lang="en-US" smtClean="0"/>
              <a:pPr/>
              <a:t>4</a:t>
            </a:fld>
            <a:endParaRPr lang="en-US" smtClean="0"/>
          </a:p>
        </p:txBody>
      </p:sp>
      <p:sp>
        <p:nvSpPr>
          <p:cNvPr id="350211" name="Rectangle 2"/>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p:spPr>
      </p:sp>
      <p:sp>
        <p:nvSpPr>
          <p:cNvPr id="350212" name="Rectangle 3"/>
          <p:cNvSpPr>
            <a:spLocks noGrp="1" noChangeArrowheads="1"/>
          </p:cNvSpPr>
          <p:nvPr>
            <p:ph type="body" idx="1"/>
          </p:nvPr>
        </p:nvSpPr>
        <p:spPr bwMode="auto">
          <a:xfrm>
            <a:off x="685637" y="4342450"/>
            <a:ext cx="5486727" cy="4115824"/>
          </a:xfrm>
          <a:prstGeom prst="rect">
            <a:avLst/>
          </a:prstGeom>
          <a:noFill/>
          <a:ln>
            <a:miter lim="800000"/>
            <a:headEnd/>
            <a:tailEnd/>
          </a:ln>
        </p:spPr>
        <p:txBody>
          <a:bodyPr lIns="95507" tIns="47754" rIns="95507" bIns="47754"/>
          <a:lstStyle/>
          <a:p>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119B5ED-28DD-41B9-AB82-EFAB40326197}" type="datetimeFigureOut">
              <a:rPr lang="en-GB" smtClean="0"/>
              <a:pPr/>
              <a:t>20/09/2011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DC0E22-E607-46D0-B10A-44796240B0AB}" type="slidenum">
              <a:rPr lang="en-GB" smtClean="0"/>
              <a:pPr/>
              <a:t>‹#›</a:t>
            </a:fld>
            <a:endParaRPr lang="en-GB"/>
          </a:p>
        </p:txBody>
      </p:sp>
    </p:spTree>
    <p:extLst>
      <p:ext uri="{BB962C8B-B14F-4D97-AF65-F5344CB8AC3E}">
        <p14:creationId xmlns:p14="http://schemas.microsoft.com/office/powerpoint/2010/main" xmlns="" val="2258261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119B5ED-28DD-41B9-AB82-EFAB40326197}" type="datetimeFigureOut">
              <a:rPr lang="en-GB" smtClean="0"/>
              <a:pPr/>
              <a:t>20/09/2011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DC0E22-E607-46D0-B10A-44796240B0AB}" type="slidenum">
              <a:rPr lang="en-GB" smtClean="0"/>
              <a:pPr/>
              <a:t>‹#›</a:t>
            </a:fld>
            <a:endParaRPr lang="en-GB"/>
          </a:p>
        </p:txBody>
      </p:sp>
    </p:spTree>
    <p:extLst>
      <p:ext uri="{BB962C8B-B14F-4D97-AF65-F5344CB8AC3E}">
        <p14:creationId xmlns:p14="http://schemas.microsoft.com/office/powerpoint/2010/main" xmlns="" val="1105831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119B5ED-28DD-41B9-AB82-EFAB40326197}" type="datetimeFigureOut">
              <a:rPr lang="en-GB" smtClean="0"/>
              <a:pPr/>
              <a:t>20/09/2011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DC0E22-E607-46D0-B10A-44796240B0AB}" type="slidenum">
              <a:rPr lang="en-GB" smtClean="0"/>
              <a:pPr/>
              <a:t>‹#›</a:t>
            </a:fld>
            <a:endParaRPr lang="en-GB"/>
          </a:p>
        </p:txBody>
      </p:sp>
    </p:spTree>
    <p:extLst>
      <p:ext uri="{BB962C8B-B14F-4D97-AF65-F5344CB8AC3E}">
        <p14:creationId xmlns:p14="http://schemas.microsoft.com/office/powerpoint/2010/main" xmlns="" val="1435620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119B5ED-28DD-41B9-AB82-EFAB40326197}" type="datetimeFigureOut">
              <a:rPr lang="en-GB" smtClean="0"/>
              <a:pPr/>
              <a:t>20/09/2011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DC0E22-E607-46D0-B10A-44796240B0AB}" type="slidenum">
              <a:rPr lang="en-GB" smtClean="0"/>
              <a:pPr/>
              <a:t>‹#›</a:t>
            </a:fld>
            <a:endParaRPr lang="en-GB"/>
          </a:p>
        </p:txBody>
      </p:sp>
    </p:spTree>
    <p:extLst>
      <p:ext uri="{BB962C8B-B14F-4D97-AF65-F5344CB8AC3E}">
        <p14:creationId xmlns:p14="http://schemas.microsoft.com/office/powerpoint/2010/main" xmlns="" val="13273784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119B5ED-28DD-41B9-AB82-EFAB40326197}" type="datetimeFigureOut">
              <a:rPr lang="en-GB" smtClean="0"/>
              <a:pPr/>
              <a:t>20/09/2011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DC0E22-E607-46D0-B10A-44796240B0AB}" type="slidenum">
              <a:rPr lang="en-GB" smtClean="0"/>
              <a:pPr/>
              <a:t>‹#›</a:t>
            </a:fld>
            <a:endParaRPr lang="en-GB"/>
          </a:p>
        </p:txBody>
      </p:sp>
    </p:spTree>
    <p:extLst>
      <p:ext uri="{BB962C8B-B14F-4D97-AF65-F5344CB8AC3E}">
        <p14:creationId xmlns:p14="http://schemas.microsoft.com/office/powerpoint/2010/main" xmlns="" val="4021868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119B5ED-28DD-41B9-AB82-EFAB40326197}" type="datetimeFigureOut">
              <a:rPr lang="en-GB" smtClean="0"/>
              <a:pPr/>
              <a:t>20/09/2011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5DC0E22-E607-46D0-B10A-44796240B0AB}" type="slidenum">
              <a:rPr lang="en-GB" smtClean="0"/>
              <a:pPr/>
              <a:t>‹#›</a:t>
            </a:fld>
            <a:endParaRPr lang="en-GB"/>
          </a:p>
        </p:txBody>
      </p:sp>
    </p:spTree>
    <p:extLst>
      <p:ext uri="{BB962C8B-B14F-4D97-AF65-F5344CB8AC3E}">
        <p14:creationId xmlns:p14="http://schemas.microsoft.com/office/powerpoint/2010/main" xmlns="" val="1956979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119B5ED-28DD-41B9-AB82-EFAB40326197}" type="datetimeFigureOut">
              <a:rPr lang="en-GB" smtClean="0"/>
              <a:pPr/>
              <a:t>20/09/2011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5DC0E22-E607-46D0-B10A-44796240B0AB}" type="slidenum">
              <a:rPr lang="en-GB" smtClean="0"/>
              <a:pPr/>
              <a:t>‹#›</a:t>
            </a:fld>
            <a:endParaRPr lang="en-GB"/>
          </a:p>
        </p:txBody>
      </p:sp>
    </p:spTree>
    <p:extLst>
      <p:ext uri="{BB962C8B-B14F-4D97-AF65-F5344CB8AC3E}">
        <p14:creationId xmlns:p14="http://schemas.microsoft.com/office/powerpoint/2010/main" xmlns="" val="32894528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119B5ED-28DD-41B9-AB82-EFAB40326197}" type="datetimeFigureOut">
              <a:rPr lang="en-GB" smtClean="0"/>
              <a:pPr/>
              <a:t>20/09/2011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5DC0E22-E607-46D0-B10A-44796240B0AB}" type="slidenum">
              <a:rPr lang="en-GB" smtClean="0"/>
              <a:pPr/>
              <a:t>‹#›</a:t>
            </a:fld>
            <a:endParaRPr lang="en-GB"/>
          </a:p>
        </p:txBody>
      </p:sp>
    </p:spTree>
    <p:extLst>
      <p:ext uri="{BB962C8B-B14F-4D97-AF65-F5344CB8AC3E}">
        <p14:creationId xmlns:p14="http://schemas.microsoft.com/office/powerpoint/2010/main" xmlns="" val="24269235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19B5ED-28DD-41B9-AB82-EFAB40326197}" type="datetimeFigureOut">
              <a:rPr lang="en-GB" smtClean="0"/>
              <a:pPr/>
              <a:t>20/09/2011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5DC0E22-E607-46D0-B10A-44796240B0AB}" type="slidenum">
              <a:rPr lang="en-GB" smtClean="0"/>
              <a:pPr/>
              <a:t>‹#›</a:t>
            </a:fld>
            <a:endParaRPr lang="en-GB"/>
          </a:p>
        </p:txBody>
      </p:sp>
    </p:spTree>
    <p:extLst>
      <p:ext uri="{BB962C8B-B14F-4D97-AF65-F5344CB8AC3E}">
        <p14:creationId xmlns:p14="http://schemas.microsoft.com/office/powerpoint/2010/main" xmlns="" val="574092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19B5ED-28DD-41B9-AB82-EFAB40326197}" type="datetimeFigureOut">
              <a:rPr lang="en-GB" smtClean="0"/>
              <a:pPr/>
              <a:t>20/09/2011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5DC0E22-E607-46D0-B10A-44796240B0AB}" type="slidenum">
              <a:rPr lang="en-GB" smtClean="0"/>
              <a:pPr/>
              <a:t>‹#›</a:t>
            </a:fld>
            <a:endParaRPr lang="en-GB"/>
          </a:p>
        </p:txBody>
      </p:sp>
    </p:spTree>
    <p:extLst>
      <p:ext uri="{BB962C8B-B14F-4D97-AF65-F5344CB8AC3E}">
        <p14:creationId xmlns:p14="http://schemas.microsoft.com/office/powerpoint/2010/main" xmlns="" val="39062591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19B5ED-28DD-41B9-AB82-EFAB40326197}" type="datetimeFigureOut">
              <a:rPr lang="en-GB" smtClean="0"/>
              <a:pPr/>
              <a:t>20/09/2011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5DC0E22-E607-46D0-B10A-44796240B0AB}" type="slidenum">
              <a:rPr lang="en-GB" smtClean="0"/>
              <a:pPr/>
              <a:t>‹#›</a:t>
            </a:fld>
            <a:endParaRPr lang="en-GB"/>
          </a:p>
        </p:txBody>
      </p:sp>
    </p:spTree>
    <p:extLst>
      <p:ext uri="{BB962C8B-B14F-4D97-AF65-F5344CB8AC3E}">
        <p14:creationId xmlns:p14="http://schemas.microsoft.com/office/powerpoint/2010/main" xmlns="" val="3854225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19B5ED-28DD-41B9-AB82-EFAB40326197}" type="datetimeFigureOut">
              <a:rPr lang="en-GB" smtClean="0"/>
              <a:pPr/>
              <a:t>20/09/2011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DC0E22-E607-46D0-B10A-44796240B0AB}" type="slidenum">
              <a:rPr lang="en-GB" smtClean="0"/>
              <a:pPr/>
              <a:t>‹#›</a:t>
            </a:fld>
            <a:endParaRPr lang="en-GB"/>
          </a:p>
        </p:txBody>
      </p:sp>
      <p:sp>
        <p:nvSpPr>
          <p:cNvPr id="7" name="TextBox 6"/>
          <p:cNvSpPr txBox="1"/>
          <p:nvPr userDrawn="1"/>
        </p:nvSpPr>
        <p:spPr>
          <a:xfrm>
            <a:off x="3865" y="6334780"/>
            <a:ext cx="4918078" cy="523220"/>
          </a:xfrm>
          <a:prstGeom prst="rect">
            <a:avLst/>
          </a:prstGeom>
          <a:noFill/>
        </p:spPr>
        <p:txBody>
          <a:bodyPr wrap="none" rtlCol="0">
            <a:spAutoFit/>
          </a:bodyPr>
          <a:lstStyle/>
          <a:p>
            <a:r>
              <a:rPr lang="en-GB" sz="1400" dirty="0" smtClean="0">
                <a:solidFill>
                  <a:schemeClr val="accent6">
                    <a:lumMod val="50000"/>
                  </a:schemeClr>
                </a:solidFill>
                <a:latin typeface="Times New Roman" pitchFamily="18" charset="0"/>
                <a:cs typeface="Times New Roman" pitchFamily="18" charset="0"/>
              </a:rPr>
              <a:t>© Colin Eden and Fran Ackermann: Lecture Notes</a:t>
            </a:r>
          </a:p>
          <a:p>
            <a:r>
              <a:rPr lang="en-GB" sz="1400" dirty="0" smtClean="0">
                <a:solidFill>
                  <a:schemeClr val="accent6">
                    <a:lumMod val="50000"/>
                  </a:schemeClr>
                </a:solidFill>
                <a:latin typeface="Times New Roman" pitchFamily="18" charset="0"/>
                <a:cs typeface="Times New Roman" pitchFamily="18" charset="0"/>
              </a:rPr>
              <a:t>For</a:t>
            </a:r>
            <a:r>
              <a:rPr lang="en-GB" sz="1400" baseline="0" dirty="0" smtClean="0">
                <a:solidFill>
                  <a:schemeClr val="accent6">
                    <a:lumMod val="50000"/>
                  </a:schemeClr>
                </a:solidFill>
                <a:latin typeface="Times New Roman" pitchFamily="18" charset="0"/>
                <a:cs typeface="Times New Roman" pitchFamily="18" charset="0"/>
              </a:rPr>
              <a:t> Making Strategy: Mapping Out Strategic Success, Sage, 2011</a:t>
            </a:r>
            <a:endParaRPr lang="en-GB" sz="1400" dirty="0">
              <a:solidFill>
                <a:schemeClr val="accent6">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32579188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188640"/>
            <a:ext cx="7830616" cy="5816977"/>
          </a:xfrm>
          <a:prstGeom prst="rect">
            <a:avLst/>
          </a:prstGeom>
        </p:spPr>
        <p:txBody>
          <a:bodyPr wrap="square">
            <a:spAutoFit/>
          </a:bodyPr>
          <a:lstStyle/>
          <a:p>
            <a:pPr algn="ctr"/>
            <a:r>
              <a:rPr lang="en-GB" sz="2000" dirty="0">
                <a:solidFill>
                  <a:srgbClr val="0642BA"/>
                </a:solidFill>
                <a:effectLst>
                  <a:outerShdw blurRad="38100" dist="38100" dir="2700000" algn="tl">
                    <a:srgbClr val="000000">
                      <a:alpha val="43137"/>
                    </a:srgbClr>
                  </a:outerShdw>
                </a:effectLst>
              </a:rPr>
              <a:t>Files mounted on the </a:t>
            </a:r>
            <a:r>
              <a:rPr lang="en-GB" sz="2000" dirty="0" smtClean="0">
                <a:solidFill>
                  <a:srgbClr val="0642BA"/>
                </a:solidFill>
                <a:effectLst>
                  <a:outerShdw blurRad="38100" dist="38100" dir="2700000" algn="tl">
                    <a:srgbClr val="000000">
                      <a:alpha val="43137"/>
                    </a:srgbClr>
                  </a:outerShdw>
                </a:effectLst>
              </a:rPr>
              <a:t>Making </a:t>
            </a:r>
            <a:r>
              <a:rPr lang="en-GB" sz="2000" dirty="0">
                <a:solidFill>
                  <a:srgbClr val="0642BA"/>
                </a:solidFill>
                <a:effectLst>
                  <a:outerShdw blurRad="38100" dist="38100" dir="2700000" algn="tl">
                    <a:srgbClr val="000000">
                      <a:alpha val="43137"/>
                    </a:srgbClr>
                  </a:outerShdw>
                </a:effectLst>
              </a:rPr>
              <a:t>Strategy </a:t>
            </a:r>
            <a:r>
              <a:rPr lang="en-GB" sz="2000" dirty="0" smtClean="0">
                <a:solidFill>
                  <a:srgbClr val="0642BA"/>
                </a:solidFill>
                <a:effectLst>
                  <a:outerShdw blurRad="38100" dist="38100" dir="2700000" algn="tl">
                    <a:srgbClr val="000000">
                      <a:alpha val="43137"/>
                    </a:srgbClr>
                  </a:outerShdw>
                </a:effectLst>
              </a:rPr>
              <a:t>Sage web </a:t>
            </a:r>
            <a:r>
              <a:rPr lang="en-GB" sz="2000" dirty="0">
                <a:solidFill>
                  <a:srgbClr val="0642BA"/>
                </a:solidFill>
                <a:effectLst>
                  <a:outerShdw blurRad="38100" dist="38100" dir="2700000" algn="tl">
                    <a:srgbClr val="000000">
                      <a:alpha val="43137"/>
                    </a:srgbClr>
                  </a:outerShdw>
                </a:effectLst>
              </a:rPr>
              <a:t>site</a:t>
            </a:r>
          </a:p>
          <a:p>
            <a:pPr lvl="0"/>
            <a:endParaRPr lang="en-GB" sz="1600" b="1" dirty="0" smtClean="0">
              <a:solidFill>
                <a:schemeClr val="tx1"/>
              </a:solidFill>
            </a:endParaRPr>
          </a:p>
          <a:p>
            <a:pPr lvl="0"/>
            <a:r>
              <a:rPr lang="en-GB" sz="1600" b="1" dirty="0" smtClean="0">
                <a:solidFill>
                  <a:schemeClr val="tx1"/>
                </a:solidFill>
              </a:rPr>
              <a:t>Six </a:t>
            </a:r>
            <a:r>
              <a:rPr lang="en-GB" sz="1600" b="1" dirty="0">
                <a:solidFill>
                  <a:schemeClr val="tx1"/>
                </a:solidFill>
              </a:rPr>
              <a:t>sets of PowerPoint slides:</a:t>
            </a:r>
          </a:p>
          <a:p>
            <a:pPr lvl="1"/>
            <a:r>
              <a:rPr lang="en-GB" sz="1600" dirty="0">
                <a:solidFill>
                  <a:schemeClr val="tx1"/>
                </a:solidFill>
              </a:rPr>
              <a:t>Introduction to Making Strategy</a:t>
            </a:r>
          </a:p>
          <a:p>
            <a:pPr lvl="1"/>
            <a:r>
              <a:rPr lang="en-GB" sz="1600" dirty="0">
                <a:solidFill>
                  <a:schemeClr val="tx1"/>
                </a:solidFill>
              </a:rPr>
              <a:t>Strategy as the Prioritisation and Management of Key Issues</a:t>
            </a:r>
          </a:p>
          <a:p>
            <a:pPr lvl="1"/>
            <a:r>
              <a:rPr lang="en-GB" sz="1600" dirty="0">
                <a:solidFill>
                  <a:schemeClr val="tx1"/>
                </a:solidFill>
              </a:rPr>
              <a:t>Strategy as Purpose: Agreeing Goals and Aspirations for the Organisation</a:t>
            </a:r>
          </a:p>
          <a:p>
            <a:pPr lvl="1"/>
            <a:r>
              <a:rPr lang="en-GB" sz="1600" dirty="0">
                <a:solidFill>
                  <a:schemeClr val="tx1"/>
                </a:solidFill>
              </a:rPr>
              <a:t>Strategy as Competitive advantage </a:t>
            </a:r>
          </a:p>
          <a:p>
            <a:pPr lvl="1"/>
            <a:r>
              <a:rPr lang="en-GB" sz="1600" dirty="0">
                <a:solidFill>
                  <a:schemeClr val="tx1"/>
                </a:solidFill>
              </a:rPr>
              <a:t>Closure</a:t>
            </a:r>
          </a:p>
          <a:p>
            <a:r>
              <a:rPr lang="en-GB" sz="1600" dirty="0">
                <a:solidFill>
                  <a:schemeClr val="tx1"/>
                </a:solidFill>
              </a:rPr>
              <a:t>These slides are intended only as a supplement to the book and do not represent a complete picture of the theory, concepts, or practice that lie behind the approach to strategy.  They provide some further examples and pick out some main themes.</a:t>
            </a:r>
          </a:p>
          <a:p>
            <a:r>
              <a:rPr lang="en-GB" sz="1600" dirty="0">
                <a:solidFill>
                  <a:schemeClr val="tx1"/>
                </a:solidFill>
              </a:rPr>
              <a:t>They have been designed so that they can be modified and added to.  However, the copyright of the material lies with the authors.</a:t>
            </a:r>
          </a:p>
          <a:p>
            <a:r>
              <a:rPr lang="en-GB" sz="1600" dirty="0">
                <a:solidFill>
                  <a:schemeClr val="tx1"/>
                </a:solidFill>
              </a:rPr>
              <a:t> </a:t>
            </a:r>
          </a:p>
          <a:p>
            <a:pPr lvl="0"/>
            <a:r>
              <a:rPr lang="en-GB" sz="1600" b="1" dirty="0">
                <a:solidFill>
                  <a:schemeClr val="tx1"/>
                </a:solidFill>
              </a:rPr>
              <a:t>Four sets of PowerPoint slides </a:t>
            </a:r>
            <a:r>
              <a:rPr lang="en-GB" sz="1600" dirty="0">
                <a:solidFill>
                  <a:schemeClr val="tx1"/>
                </a:solidFill>
              </a:rPr>
              <a:t>that list the tasks for each of the four forums.  These are directly from the book and save retyping them if required.</a:t>
            </a:r>
          </a:p>
          <a:p>
            <a:r>
              <a:rPr lang="en-GB" sz="1600" dirty="0">
                <a:solidFill>
                  <a:schemeClr val="tx1"/>
                </a:solidFill>
              </a:rPr>
              <a:t> </a:t>
            </a:r>
          </a:p>
          <a:p>
            <a:pPr lvl="0"/>
            <a:r>
              <a:rPr lang="en-GB" sz="1600" b="1" dirty="0">
                <a:solidFill>
                  <a:schemeClr val="tx1"/>
                </a:solidFill>
              </a:rPr>
              <a:t>A 2-page quick guide to the use of </a:t>
            </a:r>
            <a:r>
              <a:rPr lang="en-GB" sz="1600" b="1" i="1" dirty="0">
                <a:solidFill>
                  <a:schemeClr val="tx1"/>
                </a:solidFill>
              </a:rPr>
              <a:t>Decision Explorer.  </a:t>
            </a:r>
            <a:r>
              <a:rPr lang="en-GB" sz="1600" dirty="0">
                <a:solidFill>
                  <a:schemeClr val="tx1"/>
                </a:solidFill>
              </a:rPr>
              <a:t>This guide provides the majority of the ‘hot-key’ instructions that used extensively during the Making Strategy process.</a:t>
            </a:r>
          </a:p>
          <a:p>
            <a:r>
              <a:rPr lang="en-GB" sz="1600" dirty="0">
                <a:solidFill>
                  <a:schemeClr val="tx1"/>
                </a:solidFill>
              </a:rPr>
              <a:t> </a:t>
            </a:r>
          </a:p>
          <a:p>
            <a:pPr lvl="0"/>
            <a:r>
              <a:rPr lang="en-GB" sz="1600" b="1" dirty="0">
                <a:solidFill>
                  <a:schemeClr val="tx1"/>
                </a:solidFill>
              </a:rPr>
              <a:t>Videos introducing the use of </a:t>
            </a:r>
            <a:r>
              <a:rPr lang="en-GB" sz="1600" b="1" i="1" dirty="0">
                <a:solidFill>
                  <a:schemeClr val="tx1"/>
                </a:solidFill>
              </a:rPr>
              <a:t>Decision Explorer</a:t>
            </a:r>
            <a:r>
              <a:rPr lang="en-GB" sz="1600" b="1" dirty="0">
                <a:solidFill>
                  <a:schemeClr val="tx1"/>
                </a:solidFill>
              </a:rPr>
              <a:t> </a:t>
            </a:r>
            <a:r>
              <a:rPr lang="en-GB" sz="1600" dirty="0">
                <a:solidFill>
                  <a:schemeClr val="tx1"/>
                </a:solidFill>
              </a:rPr>
              <a:t>in the issue management forum.  This provides a quick way of ‘getting the hang’ of using the software at a basic level.</a:t>
            </a:r>
          </a:p>
          <a:p>
            <a:r>
              <a:rPr lang="en-GB" sz="1600">
                <a:solidFill>
                  <a:schemeClr val="tx1"/>
                </a:solidFill>
              </a:rPr>
              <a:t> </a:t>
            </a:r>
            <a:endParaRPr lang="en-GB" sz="1600" dirty="0">
              <a:solidFill>
                <a:schemeClr val="tx1"/>
              </a:solidFill>
            </a:endParaRPr>
          </a:p>
        </p:txBody>
      </p:sp>
    </p:spTree>
    <p:extLst>
      <p:ext uri="{BB962C8B-B14F-4D97-AF65-F5344CB8AC3E}">
        <p14:creationId xmlns:p14="http://schemas.microsoft.com/office/powerpoint/2010/main" xmlns="" val="15950155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332656"/>
            <a:ext cx="8291337" cy="6155531"/>
          </a:xfrm>
          <a:prstGeom prst="rect">
            <a:avLst/>
          </a:prstGeom>
        </p:spPr>
        <p:txBody>
          <a:bodyPr wrap="square">
            <a:spAutoFit/>
          </a:bodyPr>
          <a:lstStyle/>
          <a:p>
            <a:pPr algn="ctr"/>
            <a:r>
              <a:rPr lang="en-GB" b="1" i="1" dirty="0">
                <a:solidFill>
                  <a:srgbClr val="0642BA"/>
                </a:solidFill>
                <a:effectLst>
                  <a:outerShdw blurRad="38100" dist="38100" dir="2700000" algn="tl">
                    <a:srgbClr val="000000">
                      <a:alpha val="43137"/>
                    </a:srgbClr>
                  </a:outerShdw>
                </a:effectLst>
              </a:rPr>
              <a:t>Group </a:t>
            </a:r>
            <a:r>
              <a:rPr lang="en-GB" b="1" i="1" dirty="0" smtClean="0">
                <a:solidFill>
                  <a:srgbClr val="0642BA"/>
                </a:solidFill>
                <a:effectLst>
                  <a:outerShdw blurRad="38100" dist="38100" dir="2700000" algn="tl">
                    <a:srgbClr val="000000">
                      <a:alpha val="43137"/>
                    </a:srgbClr>
                  </a:outerShdw>
                </a:effectLst>
              </a:rPr>
              <a:t>Explorer</a:t>
            </a:r>
          </a:p>
          <a:p>
            <a:endParaRPr lang="en-GB" sz="1800" dirty="0">
              <a:solidFill>
                <a:schemeClr val="tx1"/>
              </a:solidFill>
            </a:endParaRPr>
          </a:p>
          <a:p>
            <a:r>
              <a:rPr lang="en-GB" sz="1800" dirty="0">
                <a:solidFill>
                  <a:schemeClr val="tx1"/>
                </a:solidFill>
              </a:rPr>
              <a:t>There is also available a Group Support System that allows participants to enter statements and links directly in to a publicly displayed Decision Explorer model.  The system also allows for the rating of statements, and the indication of preferences about, for example, options to focus on, undesirable options, leverage on goals, etc.  </a:t>
            </a:r>
          </a:p>
          <a:p>
            <a:r>
              <a:rPr lang="en-GB" sz="1800" dirty="0">
                <a:solidFill>
                  <a:schemeClr val="tx1"/>
                </a:solidFill>
              </a:rPr>
              <a:t>The significant benefits of the system are higher productivity, anonymity when appropriate, the ability to monitor development consensus, and facilitator monitoring of levels of participation and type of participation.  The system has been used extensively over the past 10 years by a number of Business Schools, managers, and consultants.  It has been used with top management teams of MNC’s as well as with pressure groups.</a:t>
            </a:r>
          </a:p>
          <a:p>
            <a:endParaRPr lang="en-GB" sz="1800" dirty="0" smtClean="0">
              <a:solidFill>
                <a:schemeClr val="tx1"/>
              </a:solidFill>
            </a:endParaRPr>
          </a:p>
          <a:p>
            <a:r>
              <a:rPr lang="en-GB" sz="1800" dirty="0" smtClean="0">
                <a:solidFill>
                  <a:schemeClr val="tx1"/>
                </a:solidFill>
              </a:rPr>
              <a:t>The </a:t>
            </a:r>
            <a:r>
              <a:rPr lang="en-GB" sz="1800" dirty="0">
                <a:solidFill>
                  <a:schemeClr val="tx1"/>
                </a:solidFill>
              </a:rPr>
              <a:t>system requires the purchase of the Group Explorer software </a:t>
            </a:r>
            <a:r>
              <a:rPr lang="en-GB" sz="1800" dirty="0" smtClean="0">
                <a:solidFill>
                  <a:schemeClr val="tx1"/>
                </a:solidFill>
              </a:rPr>
              <a:t>from  </a:t>
            </a:r>
            <a:r>
              <a:rPr lang="en-GB" sz="1800" dirty="0" err="1">
                <a:solidFill>
                  <a:schemeClr val="tx1"/>
                </a:solidFill>
              </a:rPr>
              <a:t>Ackermann&amp;Eden</a:t>
            </a:r>
            <a:r>
              <a:rPr lang="en-GB" sz="1800" dirty="0">
                <a:solidFill>
                  <a:schemeClr val="tx1"/>
                </a:solidFill>
              </a:rPr>
              <a:t> at Strathclyde Business School, a full copy of Decision Explorer, Windows Server, and 2 laptop computers (one running Windows Server and the other Windows 7</a:t>
            </a:r>
            <a:r>
              <a:rPr lang="en-GB" sz="1800" dirty="0" smtClean="0">
                <a:solidFill>
                  <a:schemeClr val="tx1"/>
                </a:solidFill>
              </a:rPr>
              <a:t>).</a:t>
            </a:r>
          </a:p>
          <a:p>
            <a:endParaRPr lang="en-GB" sz="1800" dirty="0">
              <a:solidFill>
                <a:schemeClr val="tx1"/>
              </a:solidFill>
            </a:endParaRPr>
          </a:p>
          <a:p>
            <a:r>
              <a:rPr lang="en-GB" sz="1400" dirty="0" smtClean="0">
                <a:solidFill>
                  <a:schemeClr val="tx1"/>
                </a:solidFill>
              </a:rPr>
              <a:t>See:</a:t>
            </a:r>
          </a:p>
          <a:p>
            <a:r>
              <a:rPr lang="en-GB" sz="1400" dirty="0">
                <a:solidFill>
                  <a:schemeClr val="tx1"/>
                </a:solidFill>
              </a:rPr>
              <a:t>Ackermann, F. and Eden, C. Negotiation in Strategy Making Teams Group Support Systems and the Process of Cognitive Change. </a:t>
            </a:r>
            <a:r>
              <a:rPr lang="en-GB" sz="1400" i="1" dirty="0">
                <a:solidFill>
                  <a:schemeClr val="tx1"/>
                </a:solidFill>
              </a:rPr>
              <a:t>Group Decision and Negotiation</a:t>
            </a:r>
            <a:r>
              <a:rPr lang="en-GB" sz="1400" dirty="0">
                <a:solidFill>
                  <a:schemeClr val="tx1"/>
                </a:solidFill>
              </a:rPr>
              <a:t>. 2011; 20(3)293-314</a:t>
            </a:r>
            <a:r>
              <a:rPr lang="en-GB" sz="1400" dirty="0" smtClean="0">
                <a:solidFill>
                  <a:schemeClr val="tx1"/>
                </a:solidFill>
              </a:rPr>
              <a:t>.</a:t>
            </a:r>
          </a:p>
          <a:p>
            <a:r>
              <a:rPr lang="en-GB" sz="1400" dirty="0">
                <a:solidFill>
                  <a:schemeClr val="tx1"/>
                </a:solidFill>
              </a:rPr>
              <a:t>Andersen, D.; Richardson, G. P.; Ackermann, F., and Eden, C. Using a Group Support System to Add Value to Group Model Building. </a:t>
            </a:r>
            <a:r>
              <a:rPr lang="en-GB" sz="1400" i="1" dirty="0">
                <a:solidFill>
                  <a:schemeClr val="tx1"/>
                </a:solidFill>
              </a:rPr>
              <a:t>System Dynamics Review</a:t>
            </a:r>
            <a:r>
              <a:rPr lang="en-GB" sz="1400" dirty="0">
                <a:solidFill>
                  <a:schemeClr val="tx1"/>
                </a:solidFill>
              </a:rPr>
              <a:t>. 2010; 26(4)335-346.</a:t>
            </a:r>
          </a:p>
        </p:txBody>
      </p:sp>
    </p:spTree>
    <p:extLst>
      <p:ext uri="{BB962C8B-B14F-4D97-AF65-F5344CB8AC3E}">
        <p14:creationId xmlns:p14="http://schemas.microsoft.com/office/powerpoint/2010/main" xmlns="" val="4262483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smtClean="0">
                <a:solidFill>
                  <a:srgbClr val="0642BA"/>
                </a:solidFill>
                <a:effectLst>
                  <a:outerShdw blurRad="38100" dist="38100" dir="2700000" algn="tl">
                    <a:srgbClr val="000000">
                      <a:alpha val="43137"/>
                    </a:srgbClr>
                  </a:outerShdw>
                </a:effectLst>
              </a:rPr>
              <a:t>Scripts for the Strategy as Competitive Advantage Forum</a:t>
            </a:r>
            <a:endParaRPr lang="en-GB" b="1" dirty="0">
              <a:solidFill>
                <a:srgbClr val="0642BA"/>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p:txBody>
          <a:bodyPr>
            <a:normAutofit fontScale="92500" lnSpcReduction="20000"/>
          </a:bodyPr>
          <a:lstStyle/>
          <a:p>
            <a:r>
              <a:rPr lang="en-GB" dirty="0" smtClean="0"/>
              <a:t>Chapter 8</a:t>
            </a:r>
          </a:p>
          <a:p>
            <a:endParaRPr lang="en-GB" dirty="0"/>
          </a:p>
          <a:p>
            <a:r>
              <a:rPr lang="en-GB" dirty="0" smtClean="0"/>
              <a:t>Ackermann &amp; Eden, Making Strategy: Mapping Out Strategic Success</a:t>
            </a:r>
            <a:endParaRPr lang="en-GB" dirty="0"/>
          </a:p>
        </p:txBody>
      </p:sp>
    </p:spTree>
    <p:extLst>
      <p:ext uri="{BB962C8B-B14F-4D97-AF65-F5344CB8AC3E}">
        <p14:creationId xmlns:p14="http://schemas.microsoft.com/office/powerpoint/2010/main" xmlns="" val="20906442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8114" name="Rectangle 2"/>
          <p:cNvSpPr>
            <a:spLocks noGrp="1" noChangeArrowheads="1"/>
          </p:cNvSpPr>
          <p:nvPr>
            <p:ph type="ctrTitle"/>
          </p:nvPr>
        </p:nvSpPr>
        <p:spPr>
          <a:xfrm>
            <a:off x="755576" y="2204864"/>
            <a:ext cx="7772400" cy="1470025"/>
          </a:xfrm>
        </p:spPr>
        <p:txBody>
          <a:bodyPr>
            <a:normAutofit fontScale="90000"/>
          </a:bodyPr>
          <a:lstStyle/>
          <a:p>
            <a:pPr algn="ctr">
              <a:defRPr/>
            </a:pPr>
            <a:r>
              <a:rPr lang="en-GB" sz="4800" dirty="0" smtClean="0"/>
              <a:t/>
            </a:r>
            <a:br>
              <a:rPr lang="en-GB" sz="4800" dirty="0" smtClean="0"/>
            </a:br>
            <a:r>
              <a:rPr lang="en-GB" sz="4800" dirty="0" smtClean="0"/>
              <a:t/>
            </a:r>
            <a:br>
              <a:rPr lang="en-GB" sz="4800" dirty="0" smtClean="0"/>
            </a:br>
            <a:r>
              <a:rPr lang="en-GB" sz="5300" b="1" dirty="0" smtClean="0">
                <a:solidFill>
                  <a:srgbClr val="0070C0"/>
                </a:solidFill>
                <a:effectLst>
                  <a:outerShdw blurRad="38100" dist="38100" dir="2700000" algn="tl">
                    <a:srgbClr val="000000">
                      <a:alpha val="43137"/>
                    </a:srgbClr>
                  </a:outerShdw>
                </a:effectLst>
              </a:rPr>
              <a:t>Strategic Management </a:t>
            </a:r>
            <a:r>
              <a:rPr lang="en-GB" sz="4800" dirty="0" smtClean="0">
                <a:solidFill>
                  <a:schemeClr val="tx1"/>
                </a:solidFill>
              </a:rPr>
              <a:t>is about </a:t>
            </a:r>
            <a:r>
              <a:rPr lang="en-GB" sz="6600" i="1" dirty="0" smtClean="0">
                <a:solidFill>
                  <a:schemeClr val="tx1"/>
                </a:solidFill>
              </a:rPr>
              <a:t>agreeing</a:t>
            </a:r>
            <a:r>
              <a:rPr lang="en-GB" sz="4800" dirty="0" smtClean="0">
                <a:solidFill>
                  <a:schemeClr val="tx1"/>
                </a:solidFill>
              </a:rPr>
              <a:t> which competences to </a:t>
            </a:r>
            <a:r>
              <a:rPr lang="en-GB" sz="6600" i="1" dirty="0" smtClean="0">
                <a:solidFill>
                  <a:srgbClr val="FF0000"/>
                </a:solidFill>
              </a:rPr>
              <a:t>practically</a:t>
            </a:r>
            <a:r>
              <a:rPr lang="en-GB" sz="4800" dirty="0" smtClean="0">
                <a:solidFill>
                  <a:schemeClr val="tx1"/>
                </a:solidFill>
              </a:rPr>
              <a:t> </a:t>
            </a:r>
            <a:r>
              <a:rPr lang="en-GB" sz="6600" i="1" dirty="0" smtClean="0">
                <a:solidFill>
                  <a:schemeClr val="tx1"/>
                </a:solidFill>
              </a:rPr>
              <a:t>focus</a:t>
            </a:r>
            <a:r>
              <a:rPr lang="en-GB" sz="4800" dirty="0" smtClean="0">
                <a:solidFill>
                  <a:schemeClr val="tx1"/>
                </a:solidFill>
              </a:rPr>
              <a:t> energy, cash, effort, emotion</a:t>
            </a:r>
            <a:r>
              <a:rPr lang="en-GB" sz="2400" b="0" dirty="0" smtClean="0">
                <a:solidFill>
                  <a:schemeClr val="tx1"/>
                </a:solidFill>
              </a:rPr>
              <a:t/>
            </a:r>
            <a:br>
              <a:rPr lang="en-GB" sz="2400" b="0" dirty="0" smtClean="0">
                <a:solidFill>
                  <a:schemeClr val="tx1"/>
                </a:solidFill>
              </a:rPr>
            </a:br>
            <a:endParaRPr lang="en-GB" sz="2400" b="0" dirty="0" smtClean="0">
              <a:solidFill>
                <a:schemeClr val="tx1"/>
              </a:solidFill>
            </a:endParaRPr>
          </a:p>
        </p:txBody>
      </p:sp>
    </p:spTree>
    <p:extLst>
      <p:ext uri="{BB962C8B-B14F-4D97-AF65-F5344CB8AC3E}">
        <p14:creationId xmlns:p14="http://schemas.microsoft.com/office/powerpoint/2010/main" xmlns="" val="2767377415"/>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31640" y="1859340"/>
            <a:ext cx="6408712" cy="2308324"/>
          </a:xfrm>
          <a:prstGeom prst="rect">
            <a:avLst/>
          </a:prstGeom>
        </p:spPr>
        <p:txBody>
          <a:bodyPr wrap="square">
            <a:spAutoFit/>
          </a:bodyPr>
          <a:lstStyle/>
          <a:p>
            <a:r>
              <a:rPr lang="en-GB" b="1" dirty="0"/>
              <a:t>Script for </a:t>
            </a:r>
            <a:r>
              <a:rPr lang="en-GB" b="1" i="1" dirty="0" smtClean="0"/>
              <a:t>Surfacing </a:t>
            </a:r>
            <a:r>
              <a:rPr lang="en-GB" b="1" i="1" dirty="0"/>
              <a:t>and gathering of views about distinctive </a:t>
            </a:r>
            <a:r>
              <a:rPr lang="en-GB" b="1" i="1" dirty="0" smtClean="0"/>
              <a:t>competences</a:t>
            </a:r>
            <a:endParaRPr lang="en-GB" i="1" dirty="0"/>
          </a:p>
          <a:p>
            <a:r>
              <a:rPr lang="en-GB" dirty="0"/>
              <a:t>Tasks:</a:t>
            </a:r>
          </a:p>
          <a:p>
            <a:pPr lvl="0"/>
            <a:r>
              <a:rPr lang="en-GB" dirty="0"/>
              <a:t>Surface distinctive competences: 10-15 minutes</a:t>
            </a:r>
          </a:p>
          <a:p>
            <a:pPr lvl="0"/>
            <a:r>
              <a:rPr lang="en-GB" dirty="0"/>
              <a:t>Cluster emergent competences and check for missing competences: 5-10 minutes</a:t>
            </a:r>
          </a:p>
          <a:p>
            <a:r>
              <a:rPr lang="en-GB" dirty="0"/>
              <a:t>Deliverable: a clustered set of draft competences</a:t>
            </a:r>
          </a:p>
          <a:p>
            <a:r>
              <a:rPr lang="en-GB" dirty="0"/>
              <a:t>Script Timing: Minimum 15, expected 25 minutes</a:t>
            </a:r>
          </a:p>
        </p:txBody>
      </p:sp>
      <p:sp>
        <p:nvSpPr>
          <p:cNvPr id="3" name="TextBox 2"/>
          <p:cNvSpPr txBox="1"/>
          <p:nvPr/>
        </p:nvSpPr>
        <p:spPr>
          <a:xfrm>
            <a:off x="3419872" y="4869160"/>
            <a:ext cx="1576072"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p210</a:t>
            </a:r>
            <a:endParaRPr lang="en-GB" sz="1800" i="1" dirty="0">
              <a:solidFill>
                <a:srgbClr val="00B05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3572898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47664" y="1859340"/>
            <a:ext cx="6120680" cy="2031325"/>
          </a:xfrm>
          <a:prstGeom prst="rect">
            <a:avLst/>
          </a:prstGeom>
        </p:spPr>
        <p:txBody>
          <a:bodyPr wrap="square">
            <a:spAutoFit/>
          </a:bodyPr>
          <a:lstStyle/>
          <a:p>
            <a:r>
              <a:rPr lang="en-GB" b="1" dirty="0"/>
              <a:t>Script for </a:t>
            </a:r>
            <a:r>
              <a:rPr lang="en-GB" b="1" i="1" dirty="0" smtClean="0"/>
              <a:t>Exploring </a:t>
            </a:r>
            <a:r>
              <a:rPr lang="en-GB" b="1" i="1" dirty="0"/>
              <a:t>Distinctive Competence Outcomes or Distinctive Competences or Distinctive </a:t>
            </a:r>
            <a:r>
              <a:rPr lang="en-GB" b="1" i="1" dirty="0" smtClean="0"/>
              <a:t>Assets</a:t>
            </a:r>
            <a:endParaRPr lang="en-GB" i="1" dirty="0"/>
          </a:p>
          <a:p>
            <a:r>
              <a:rPr lang="en-GB" dirty="0"/>
              <a:t>Tasks:</a:t>
            </a:r>
          </a:p>
          <a:p>
            <a:pPr lvl="0"/>
            <a:r>
              <a:rPr lang="en-GB" dirty="0" smtClean="0"/>
              <a:t>1)  Categorise </a:t>
            </a:r>
            <a:r>
              <a:rPr lang="en-GB" dirty="0"/>
              <a:t>surfaced competency material: 25-35 minutes</a:t>
            </a:r>
          </a:p>
          <a:p>
            <a:pPr lvl="0"/>
            <a:r>
              <a:rPr lang="en-GB" dirty="0" smtClean="0"/>
              <a:t>2)  Rate </a:t>
            </a:r>
            <a:r>
              <a:rPr lang="en-GB" dirty="0"/>
              <a:t>distinctiveness: 15-25 minutes</a:t>
            </a:r>
          </a:p>
          <a:p>
            <a:r>
              <a:rPr lang="en-GB" dirty="0"/>
              <a:t>Deliverable: Categorised and refined picture of competences</a:t>
            </a:r>
          </a:p>
          <a:p>
            <a:r>
              <a:rPr lang="en-GB" dirty="0"/>
              <a:t>Script Timing: Minimum 40 minutes, expected 60 minutes</a:t>
            </a:r>
          </a:p>
        </p:txBody>
      </p:sp>
      <p:sp>
        <p:nvSpPr>
          <p:cNvPr id="3" name="TextBox 2"/>
          <p:cNvSpPr txBox="1"/>
          <p:nvPr/>
        </p:nvSpPr>
        <p:spPr>
          <a:xfrm>
            <a:off x="3419872" y="4869160"/>
            <a:ext cx="1576072"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p214</a:t>
            </a:r>
            <a:endParaRPr lang="en-GB" sz="1800" i="1" dirty="0">
              <a:solidFill>
                <a:srgbClr val="00B05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11077131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03648" y="1443841"/>
            <a:ext cx="6264696" cy="2862322"/>
          </a:xfrm>
          <a:prstGeom prst="rect">
            <a:avLst/>
          </a:prstGeom>
        </p:spPr>
        <p:txBody>
          <a:bodyPr wrap="square">
            <a:spAutoFit/>
          </a:bodyPr>
          <a:lstStyle/>
          <a:p>
            <a:r>
              <a:rPr lang="en-GB" b="1" dirty="0"/>
              <a:t>Script for </a:t>
            </a:r>
            <a:r>
              <a:rPr lang="en-GB" b="1" i="1" dirty="0" smtClean="0"/>
              <a:t>Distinctiveness </a:t>
            </a:r>
            <a:r>
              <a:rPr lang="en-GB" b="1" i="1" dirty="0"/>
              <a:t>comes from </a:t>
            </a:r>
            <a:r>
              <a:rPr lang="en-GB" b="1" i="1" dirty="0" smtClean="0"/>
              <a:t>Patterns</a:t>
            </a:r>
            <a:endParaRPr lang="en-GB" i="1" dirty="0"/>
          </a:p>
          <a:p>
            <a:r>
              <a:rPr lang="en-GB" dirty="0"/>
              <a:t>Tasks:</a:t>
            </a:r>
          </a:p>
          <a:p>
            <a:pPr lvl="0"/>
            <a:r>
              <a:rPr lang="en-GB" dirty="0" smtClean="0"/>
              <a:t>1)  ‘Drill </a:t>
            </a:r>
            <a:r>
              <a:rPr lang="en-GB" dirty="0"/>
              <a:t>down’ from highly rated distinctive competences/outcomes: 20-30 minutes</a:t>
            </a:r>
          </a:p>
          <a:p>
            <a:pPr lvl="0"/>
            <a:r>
              <a:rPr lang="en-GB" dirty="0" smtClean="0"/>
              <a:t>2)  Explore </a:t>
            </a:r>
            <a:r>
              <a:rPr lang="en-GB" dirty="0"/>
              <a:t>further links between competences, assets and outcomes and review the unfolding picture: 5-10 minutes</a:t>
            </a:r>
          </a:p>
          <a:p>
            <a:pPr lvl="0"/>
            <a:r>
              <a:rPr lang="en-GB" dirty="0" smtClean="0"/>
              <a:t>3)  Identify </a:t>
            </a:r>
            <a:r>
              <a:rPr lang="en-GB" dirty="0"/>
              <a:t>distinctive competence bundles: 15-20 minutes</a:t>
            </a:r>
          </a:p>
          <a:p>
            <a:r>
              <a:rPr lang="en-GB" dirty="0"/>
              <a:t>Deliverable: Representation of categorised and refined competences</a:t>
            </a:r>
          </a:p>
          <a:p>
            <a:r>
              <a:rPr lang="en-GB" dirty="0"/>
              <a:t>Script Timing: Minimum 40 minutes, expected 60 minutes</a:t>
            </a:r>
          </a:p>
        </p:txBody>
      </p:sp>
      <p:sp>
        <p:nvSpPr>
          <p:cNvPr id="3" name="TextBox 2"/>
          <p:cNvSpPr txBox="1"/>
          <p:nvPr/>
        </p:nvSpPr>
        <p:spPr>
          <a:xfrm>
            <a:off x="3419872" y="4869160"/>
            <a:ext cx="1576072"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p219</a:t>
            </a:r>
            <a:endParaRPr lang="en-GB" sz="1800" i="1" dirty="0">
              <a:solidFill>
                <a:srgbClr val="00B05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23742159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TotalTime>
  <Words>561</Words>
  <Application>Microsoft Office PowerPoint</Application>
  <PresentationFormat>On-screen Show (4:3)</PresentationFormat>
  <Paragraphs>55</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Slide 1</vt:lpstr>
      <vt:lpstr>Slide 2</vt:lpstr>
      <vt:lpstr>Scripts for the Strategy as Competitive Advantage Forum</vt:lpstr>
      <vt:lpstr>  Strategic Management is about agreeing which competences to practically focus energy, cash, effort, emotion </vt:lpstr>
      <vt:lpstr>Slide 5</vt:lpstr>
      <vt:lpstr>Slide 6</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Scripts for the Issue Management Foru</dc:title>
  <dc:creator>Colin Eden</dc:creator>
  <cp:lastModifiedBy>rstitt</cp:lastModifiedBy>
  <cp:revision>10</cp:revision>
  <dcterms:created xsi:type="dcterms:W3CDTF">2011-08-29T15:51:50Z</dcterms:created>
  <dcterms:modified xsi:type="dcterms:W3CDTF">2011-09-20T13:27:29Z</dcterms:modified>
</cp:coreProperties>
</file>