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77" r:id="rId2"/>
    <p:sldId id="278" r:id="rId3"/>
    <p:sldId id="263" r:id="rId4"/>
    <p:sldId id="276" r:id="rId5"/>
    <p:sldId id="264" r:id="rId6"/>
    <p:sldId id="265" r:id="rId7"/>
    <p:sldId id="266"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642BA"/>
    <a:srgbClr val="1322A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13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08B348-16F8-4D01-9ECD-3F68C9317FB5}" type="datetimeFigureOut">
              <a:rPr lang="en-GB" smtClean="0"/>
              <a:pPr/>
              <a:t>20/09/2011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81F9E2-C66A-4A2A-A056-F087787C264F}" type="slidenum">
              <a:rPr lang="en-GB" smtClean="0"/>
              <a:pPr/>
              <a:t>‹#›</a:t>
            </a:fld>
            <a:endParaRPr lang="en-GB"/>
          </a:p>
        </p:txBody>
      </p:sp>
    </p:spTree>
    <p:extLst>
      <p:ext uri="{BB962C8B-B14F-4D97-AF65-F5344CB8AC3E}">
        <p14:creationId xmlns:p14="http://schemas.microsoft.com/office/powerpoint/2010/main" xmlns="" val="35458252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Rectangle 5"/>
          <p:cNvSpPr>
            <a:spLocks noGrp="1" noChangeArrowheads="1"/>
          </p:cNvSpPr>
          <p:nvPr>
            <p:ph type="sldNum" sz="quarter" idx="5"/>
          </p:nvPr>
        </p:nvSpPr>
        <p:spPr>
          <a:noFill/>
        </p:spPr>
        <p:txBody>
          <a:bodyPr/>
          <a:lstStyle/>
          <a:p>
            <a:fld id="{E42B08EC-D59B-40A6-BA2A-43D04EC24B3A}" type="slidenum">
              <a:rPr lang="en-US" smtClean="0"/>
              <a:pPr/>
              <a:t>4</a:t>
            </a:fld>
            <a:endParaRPr lang="en-US" smtClean="0"/>
          </a:p>
        </p:txBody>
      </p:sp>
      <p:sp>
        <p:nvSpPr>
          <p:cNvPr id="350211"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350212" name="Rectangle 3"/>
          <p:cNvSpPr>
            <a:spLocks noGrp="1" noChangeArrowheads="1"/>
          </p:cNvSpPr>
          <p:nvPr>
            <p:ph type="body" idx="1"/>
          </p:nvPr>
        </p:nvSpPr>
        <p:spPr bwMode="auto">
          <a:xfrm>
            <a:off x="685637" y="4342450"/>
            <a:ext cx="5486727" cy="4115824"/>
          </a:xfrm>
          <a:prstGeom prst="rect">
            <a:avLst/>
          </a:prstGeom>
          <a:noFill/>
          <a:ln>
            <a:miter lim="800000"/>
            <a:headEnd/>
            <a:tailEnd/>
          </a:ln>
        </p:spPr>
        <p:txBody>
          <a:bodyPr lIns="95507" tIns="47754" rIns="95507" bIns="47754"/>
          <a:lstStyle/>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2258261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1105831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1435620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1327378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4021868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1956979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3289452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2426923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574092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3906259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19B5ED-28DD-41B9-AB82-EFAB40326197}" type="datetimeFigureOut">
              <a:rPr lang="en-GB" smtClean="0"/>
              <a:pPr/>
              <a:t>20/09/2011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5DC0E22-E607-46D0-B10A-44796240B0AB}" type="slidenum">
              <a:rPr lang="en-GB" smtClean="0"/>
              <a:pPr/>
              <a:t>‹#›</a:t>
            </a:fld>
            <a:endParaRPr lang="en-GB"/>
          </a:p>
        </p:txBody>
      </p:sp>
    </p:spTree>
    <p:extLst>
      <p:ext uri="{BB962C8B-B14F-4D97-AF65-F5344CB8AC3E}">
        <p14:creationId xmlns:p14="http://schemas.microsoft.com/office/powerpoint/2010/main" xmlns="" val="385422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19B5ED-28DD-41B9-AB82-EFAB40326197}" type="datetimeFigureOut">
              <a:rPr lang="en-GB" smtClean="0"/>
              <a:pPr/>
              <a:t>20/09/2011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DC0E22-E607-46D0-B10A-44796240B0AB}" type="slidenum">
              <a:rPr lang="en-GB" smtClean="0"/>
              <a:pPr/>
              <a:t>‹#›</a:t>
            </a:fld>
            <a:endParaRPr lang="en-GB"/>
          </a:p>
        </p:txBody>
      </p:sp>
      <p:sp>
        <p:nvSpPr>
          <p:cNvPr id="7" name="TextBox 6"/>
          <p:cNvSpPr txBox="1"/>
          <p:nvPr userDrawn="1"/>
        </p:nvSpPr>
        <p:spPr>
          <a:xfrm>
            <a:off x="3865" y="6334780"/>
            <a:ext cx="4918078" cy="523220"/>
          </a:xfrm>
          <a:prstGeom prst="rect">
            <a:avLst/>
          </a:prstGeom>
          <a:noFill/>
        </p:spPr>
        <p:txBody>
          <a:bodyPr wrap="none" rtlCol="0">
            <a:spAutoFit/>
          </a:bodyPr>
          <a:lstStyle/>
          <a:p>
            <a:r>
              <a:rPr lang="en-GB" sz="1400" dirty="0" smtClean="0">
                <a:solidFill>
                  <a:schemeClr val="accent6">
                    <a:lumMod val="50000"/>
                  </a:schemeClr>
                </a:solidFill>
                <a:latin typeface="Times New Roman" pitchFamily="18" charset="0"/>
                <a:cs typeface="Times New Roman" pitchFamily="18" charset="0"/>
              </a:rPr>
              <a:t>© Colin Eden and Fran Ackermann: Lecture Notes</a:t>
            </a:r>
          </a:p>
          <a:p>
            <a:r>
              <a:rPr lang="en-GB" sz="1400" dirty="0" smtClean="0">
                <a:solidFill>
                  <a:schemeClr val="accent6">
                    <a:lumMod val="50000"/>
                  </a:schemeClr>
                </a:solidFill>
                <a:latin typeface="Times New Roman" pitchFamily="18" charset="0"/>
                <a:cs typeface="Times New Roman" pitchFamily="18" charset="0"/>
              </a:rPr>
              <a:t>For</a:t>
            </a:r>
            <a:r>
              <a:rPr lang="en-GB" sz="1400" baseline="0" dirty="0" smtClean="0">
                <a:solidFill>
                  <a:schemeClr val="accent6">
                    <a:lumMod val="50000"/>
                  </a:schemeClr>
                </a:solidFill>
                <a:latin typeface="Times New Roman" pitchFamily="18" charset="0"/>
                <a:cs typeface="Times New Roman" pitchFamily="18" charset="0"/>
              </a:rPr>
              <a:t> Making Strategy: Mapping Out Strategic Success, Sage, 2011</a:t>
            </a:r>
            <a:endParaRPr lang="en-GB" sz="1400" dirty="0">
              <a:solidFill>
                <a:schemeClr val="accent6">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257918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188640"/>
            <a:ext cx="7830616" cy="5816977"/>
          </a:xfrm>
          <a:prstGeom prst="rect">
            <a:avLst/>
          </a:prstGeom>
        </p:spPr>
        <p:txBody>
          <a:bodyPr wrap="square">
            <a:spAutoFit/>
          </a:bodyPr>
          <a:lstStyle/>
          <a:p>
            <a:pPr algn="ctr"/>
            <a:r>
              <a:rPr lang="en-GB" sz="2000" dirty="0">
                <a:solidFill>
                  <a:srgbClr val="0642BA"/>
                </a:solidFill>
                <a:effectLst>
                  <a:outerShdw blurRad="38100" dist="38100" dir="2700000" algn="tl">
                    <a:srgbClr val="000000">
                      <a:alpha val="43137"/>
                    </a:srgbClr>
                  </a:outerShdw>
                </a:effectLst>
              </a:rPr>
              <a:t>Files mounted on the </a:t>
            </a:r>
            <a:r>
              <a:rPr lang="en-GB" sz="2000" dirty="0" smtClean="0">
                <a:solidFill>
                  <a:srgbClr val="0642BA"/>
                </a:solidFill>
                <a:effectLst>
                  <a:outerShdw blurRad="38100" dist="38100" dir="2700000" algn="tl">
                    <a:srgbClr val="000000">
                      <a:alpha val="43137"/>
                    </a:srgbClr>
                  </a:outerShdw>
                </a:effectLst>
              </a:rPr>
              <a:t>Making </a:t>
            </a:r>
            <a:r>
              <a:rPr lang="en-GB" sz="2000" dirty="0">
                <a:solidFill>
                  <a:srgbClr val="0642BA"/>
                </a:solidFill>
                <a:effectLst>
                  <a:outerShdw blurRad="38100" dist="38100" dir="2700000" algn="tl">
                    <a:srgbClr val="000000">
                      <a:alpha val="43137"/>
                    </a:srgbClr>
                  </a:outerShdw>
                </a:effectLst>
              </a:rPr>
              <a:t>Strategy </a:t>
            </a:r>
            <a:r>
              <a:rPr lang="en-GB" sz="2000" dirty="0" smtClean="0">
                <a:solidFill>
                  <a:srgbClr val="0642BA"/>
                </a:solidFill>
                <a:effectLst>
                  <a:outerShdw blurRad="38100" dist="38100" dir="2700000" algn="tl">
                    <a:srgbClr val="000000">
                      <a:alpha val="43137"/>
                    </a:srgbClr>
                  </a:outerShdw>
                </a:effectLst>
              </a:rPr>
              <a:t>Sage web </a:t>
            </a:r>
            <a:r>
              <a:rPr lang="en-GB" sz="2000" dirty="0">
                <a:solidFill>
                  <a:srgbClr val="0642BA"/>
                </a:solidFill>
                <a:effectLst>
                  <a:outerShdw blurRad="38100" dist="38100" dir="2700000" algn="tl">
                    <a:srgbClr val="000000">
                      <a:alpha val="43137"/>
                    </a:srgbClr>
                  </a:outerShdw>
                </a:effectLst>
              </a:rPr>
              <a:t>site</a:t>
            </a:r>
          </a:p>
          <a:p>
            <a:pPr lvl="0"/>
            <a:endParaRPr lang="en-GB" sz="1600" b="1" dirty="0" smtClean="0">
              <a:solidFill>
                <a:schemeClr val="tx1"/>
              </a:solidFill>
            </a:endParaRPr>
          </a:p>
          <a:p>
            <a:pPr lvl="0"/>
            <a:r>
              <a:rPr lang="en-GB" sz="1600" b="1" dirty="0" smtClean="0">
                <a:solidFill>
                  <a:schemeClr val="tx1"/>
                </a:solidFill>
              </a:rPr>
              <a:t>Six </a:t>
            </a:r>
            <a:r>
              <a:rPr lang="en-GB" sz="1600" b="1" dirty="0">
                <a:solidFill>
                  <a:schemeClr val="tx1"/>
                </a:solidFill>
              </a:rPr>
              <a:t>sets of PowerPoint slides:</a:t>
            </a:r>
          </a:p>
          <a:p>
            <a:pPr lvl="1"/>
            <a:r>
              <a:rPr lang="en-GB" sz="1600" dirty="0">
                <a:solidFill>
                  <a:schemeClr val="tx1"/>
                </a:solidFill>
              </a:rPr>
              <a:t>Introduction to Making Strategy</a:t>
            </a:r>
          </a:p>
          <a:p>
            <a:pPr lvl="1"/>
            <a:r>
              <a:rPr lang="en-GB" sz="1600" dirty="0">
                <a:solidFill>
                  <a:schemeClr val="tx1"/>
                </a:solidFill>
              </a:rPr>
              <a:t>Strategy as the Prioritisation and Management of Key Issues</a:t>
            </a:r>
          </a:p>
          <a:p>
            <a:pPr lvl="1"/>
            <a:r>
              <a:rPr lang="en-GB" sz="1600" dirty="0">
                <a:solidFill>
                  <a:schemeClr val="tx1"/>
                </a:solidFill>
              </a:rPr>
              <a:t>Strategy as Purpose: Agreeing Goals and Aspirations for the Organisation</a:t>
            </a:r>
          </a:p>
          <a:p>
            <a:pPr lvl="1"/>
            <a:r>
              <a:rPr lang="en-GB" sz="1600" dirty="0">
                <a:solidFill>
                  <a:schemeClr val="tx1"/>
                </a:solidFill>
              </a:rPr>
              <a:t>Strategy as Competitive advantage </a:t>
            </a:r>
          </a:p>
          <a:p>
            <a:pPr lvl="1"/>
            <a:r>
              <a:rPr lang="en-GB" sz="1600" dirty="0">
                <a:solidFill>
                  <a:schemeClr val="tx1"/>
                </a:solidFill>
              </a:rPr>
              <a:t>Closure</a:t>
            </a:r>
          </a:p>
          <a:p>
            <a:r>
              <a:rPr lang="en-GB" sz="1600" dirty="0">
                <a:solidFill>
                  <a:schemeClr val="tx1"/>
                </a:solidFill>
              </a:rPr>
              <a:t>These slides are intended only as a supplement to the book and do not represent a complete picture of the theory, concepts, or practice that lie behind the approach to strategy.  They provide some further examples and pick out some main themes.</a:t>
            </a:r>
          </a:p>
          <a:p>
            <a:r>
              <a:rPr lang="en-GB" sz="1600" dirty="0">
                <a:solidFill>
                  <a:schemeClr val="tx1"/>
                </a:solidFill>
              </a:rPr>
              <a:t>They have been designed so that they can be modified and added to.  However, the copyright of the material lies with the authors.</a:t>
            </a:r>
          </a:p>
          <a:p>
            <a:r>
              <a:rPr lang="en-GB" sz="1600" dirty="0">
                <a:solidFill>
                  <a:schemeClr val="tx1"/>
                </a:solidFill>
              </a:rPr>
              <a:t> </a:t>
            </a:r>
          </a:p>
          <a:p>
            <a:pPr lvl="0"/>
            <a:r>
              <a:rPr lang="en-GB" sz="1600" b="1" dirty="0">
                <a:solidFill>
                  <a:schemeClr val="tx1"/>
                </a:solidFill>
              </a:rPr>
              <a:t>Four sets of PowerPoint slides </a:t>
            </a:r>
            <a:r>
              <a:rPr lang="en-GB" sz="1600" dirty="0">
                <a:solidFill>
                  <a:schemeClr val="tx1"/>
                </a:solidFill>
              </a:rPr>
              <a:t>that list the tasks for each of the four forums.  These are directly from the book and save retyping them if required.</a:t>
            </a:r>
          </a:p>
          <a:p>
            <a:r>
              <a:rPr lang="en-GB" sz="1600" dirty="0">
                <a:solidFill>
                  <a:schemeClr val="tx1"/>
                </a:solidFill>
              </a:rPr>
              <a:t> </a:t>
            </a:r>
          </a:p>
          <a:p>
            <a:pPr lvl="0"/>
            <a:r>
              <a:rPr lang="en-GB" sz="1600" b="1" dirty="0">
                <a:solidFill>
                  <a:schemeClr val="tx1"/>
                </a:solidFill>
              </a:rPr>
              <a:t>A 2-page quick guide to the use of </a:t>
            </a:r>
            <a:r>
              <a:rPr lang="en-GB" sz="1600" b="1" i="1" dirty="0">
                <a:solidFill>
                  <a:schemeClr val="tx1"/>
                </a:solidFill>
              </a:rPr>
              <a:t>Decision Explorer.  </a:t>
            </a:r>
            <a:r>
              <a:rPr lang="en-GB" sz="1600" dirty="0">
                <a:solidFill>
                  <a:schemeClr val="tx1"/>
                </a:solidFill>
              </a:rPr>
              <a:t>This guide provides the majority of the ‘hot-key’ instructions that used extensively during the Making Strategy process.</a:t>
            </a:r>
          </a:p>
          <a:p>
            <a:r>
              <a:rPr lang="en-GB" sz="1600" dirty="0">
                <a:solidFill>
                  <a:schemeClr val="tx1"/>
                </a:solidFill>
              </a:rPr>
              <a:t> </a:t>
            </a:r>
          </a:p>
          <a:p>
            <a:pPr lvl="0"/>
            <a:r>
              <a:rPr lang="en-GB" sz="1600" b="1" dirty="0">
                <a:solidFill>
                  <a:schemeClr val="tx1"/>
                </a:solidFill>
              </a:rPr>
              <a:t>Videos introducing the use of </a:t>
            </a:r>
            <a:r>
              <a:rPr lang="en-GB" sz="1600" b="1" i="1" dirty="0">
                <a:solidFill>
                  <a:schemeClr val="tx1"/>
                </a:solidFill>
              </a:rPr>
              <a:t>Decision Explorer</a:t>
            </a:r>
            <a:r>
              <a:rPr lang="en-GB" sz="1600" b="1" dirty="0">
                <a:solidFill>
                  <a:schemeClr val="tx1"/>
                </a:solidFill>
              </a:rPr>
              <a:t> </a:t>
            </a:r>
            <a:r>
              <a:rPr lang="en-GB" sz="1600" dirty="0">
                <a:solidFill>
                  <a:schemeClr val="tx1"/>
                </a:solidFill>
              </a:rPr>
              <a:t>in the issue management forum.  This provides a quick way of ‘getting the hang’ of using the software at a basic level.</a:t>
            </a:r>
          </a:p>
          <a:p>
            <a:r>
              <a:rPr lang="en-GB" sz="1600" dirty="0">
                <a:solidFill>
                  <a:schemeClr val="tx1"/>
                </a:solidFill>
              </a:rPr>
              <a:t> </a:t>
            </a:r>
          </a:p>
        </p:txBody>
      </p:sp>
    </p:spTree>
    <p:extLst>
      <p:ext uri="{BB962C8B-B14F-4D97-AF65-F5344CB8AC3E}">
        <p14:creationId xmlns:p14="http://schemas.microsoft.com/office/powerpoint/2010/main" xmlns="" val="1595015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332656"/>
            <a:ext cx="8291337" cy="6155531"/>
          </a:xfrm>
          <a:prstGeom prst="rect">
            <a:avLst/>
          </a:prstGeom>
        </p:spPr>
        <p:txBody>
          <a:bodyPr wrap="square">
            <a:spAutoFit/>
          </a:bodyPr>
          <a:lstStyle/>
          <a:p>
            <a:pPr algn="ctr"/>
            <a:r>
              <a:rPr lang="en-GB" b="1" i="1" dirty="0">
                <a:solidFill>
                  <a:srgbClr val="0642BA"/>
                </a:solidFill>
                <a:effectLst>
                  <a:outerShdw blurRad="38100" dist="38100" dir="2700000" algn="tl">
                    <a:srgbClr val="000000">
                      <a:alpha val="43137"/>
                    </a:srgbClr>
                  </a:outerShdw>
                </a:effectLst>
              </a:rPr>
              <a:t>Group </a:t>
            </a:r>
            <a:r>
              <a:rPr lang="en-GB" b="1" i="1" dirty="0" smtClean="0">
                <a:solidFill>
                  <a:srgbClr val="0642BA"/>
                </a:solidFill>
                <a:effectLst>
                  <a:outerShdw blurRad="38100" dist="38100" dir="2700000" algn="tl">
                    <a:srgbClr val="000000">
                      <a:alpha val="43137"/>
                    </a:srgbClr>
                  </a:outerShdw>
                </a:effectLst>
              </a:rPr>
              <a:t>Explorer</a:t>
            </a:r>
          </a:p>
          <a:p>
            <a:endParaRPr lang="en-GB" sz="1800" dirty="0">
              <a:solidFill>
                <a:schemeClr val="tx1"/>
              </a:solidFill>
            </a:endParaRPr>
          </a:p>
          <a:p>
            <a:r>
              <a:rPr lang="en-GB" sz="1800" dirty="0">
                <a:solidFill>
                  <a:schemeClr val="tx1"/>
                </a:solidFill>
              </a:rPr>
              <a:t>There is also available a Group Support System that allows participants to enter statements and links directly in to a publicly displayed Decision Explorer model.  The system also allows for the rating of statements, and the indication of preferences about, for example, options to focus on, undesirable options, leverage on goals, etc.  </a:t>
            </a:r>
          </a:p>
          <a:p>
            <a:r>
              <a:rPr lang="en-GB" sz="1800" dirty="0">
                <a:solidFill>
                  <a:schemeClr val="tx1"/>
                </a:solidFill>
              </a:rPr>
              <a:t>The significant benefits of the system are higher productivity, anonymity when appropriate, the ability to monitor development consensus, and facilitator monitoring of levels of participation and type of participation.  The system has been used extensively over the past 10 years by a number of Business Schools, managers, and consultants.  It has been used with top management teams of MNC’s as well as with pressure groups.</a:t>
            </a:r>
          </a:p>
          <a:p>
            <a:endParaRPr lang="en-GB" sz="1800" dirty="0" smtClean="0">
              <a:solidFill>
                <a:schemeClr val="tx1"/>
              </a:solidFill>
            </a:endParaRPr>
          </a:p>
          <a:p>
            <a:r>
              <a:rPr lang="en-GB" sz="1800" dirty="0" smtClean="0">
                <a:solidFill>
                  <a:schemeClr val="tx1"/>
                </a:solidFill>
              </a:rPr>
              <a:t>The </a:t>
            </a:r>
            <a:r>
              <a:rPr lang="en-GB" sz="1800" dirty="0">
                <a:solidFill>
                  <a:schemeClr val="tx1"/>
                </a:solidFill>
              </a:rPr>
              <a:t>system requires the purchase of the Group Explorer software </a:t>
            </a:r>
            <a:r>
              <a:rPr lang="en-GB" sz="1800" dirty="0" smtClean="0">
                <a:solidFill>
                  <a:schemeClr val="tx1"/>
                </a:solidFill>
              </a:rPr>
              <a:t>from  </a:t>
            </a:r>
            <a:r>
              <a:rPr lang="en-GB" sz="1800" dirty="0" err="1">
                <a:solidFill>
                  <a:schemeClr val="tx1"/>
                </a:solidFill>
              </a:rPr>
              <a:t>Ackermann&amp;Eden</a:t>
            </a:r>
            <a:r>
              <a:rPr lang="en-GB" sz="1800" dirty="0">
                <a:solidFill>
                  <a:schemeClr val="tx1"/>
                </a:solidFill>
              </a:rPr>
              <a:t> at Strathclyde Business School, a full copy of Decision Explorer, Windows Server, and 2 laptop computers (one running Windows Server and the other Windows 7</a:t>
            </a:r>
            <a:r>
              <a:rPr lang="en-GB" sz="1800" dirty="0" smtClean="0">
                <a:solidFill>
                  <a:schemeClr val="tx1"/>
                </a:solidFill>
              </a:rPr>
              <a:t>).</a:t>
            </a:r>
          </a:p>
          <a:p>
            <a:endParaRPr lang="en-GB" sz="1800" dirty="0">
              <a:solidFill>
                <a:schemeClr val="tx1"/>
              </a:solidFill>
            </a:endParaRPr>
          </a:p>
          <a:p>
            <a:r>
              <a:rPr lang="en-GB" sz="1400" dirty="0" smtClean="0">
                <a:solidFill>
                  <a:schemeClr val="tx1"/>
                </a:solidFill>
              </a:rPr>
              <a:t>See:</a:t>
            </a:r>
          </a:p>
          <a:p>
            <a:r>
              <a:rPr lang="en-GB" sz="1400" dirty="0">
                <a:solidFill>
                  <a:schemeClr val="tx1"/>
                </a:solidFill>
              </a:rPr>
              <a:t>Ackermann, F. and Eden, C. Negotiation in Strategy Making Teams Group Support Systems and the Process of Cognitive Change. </a:t>
            </a:r>
            <a:r>
              <a:rPr lang="en-GB" sz="1400" i="1" dirty="0">
                <a:solidFill>
                  <a:schemeClr val="tx1"/>
                </a:solidFill>
              </a:rPr>
              <a:t>Group Decision and Negotiation</a:t>
            </a:r>
            <a:r>
              <a:rPr lang="en-GB" sz="1400" dirty="0">
                <a:solidFill>
                  <a:schemeClr val="tx1"/>
                </a:solidFill>
              </a:rPr>
              <a:t>. 2011; 20(3)293-314</a:t>
            </a:r>
            <a:r>
              <a:rPr lang="en-GB" sz="1400" dirty="0" smtClean="0">
                <a:solidFill>
                  <a:schemeClr val="tx1"/>
                </a:solidFill>
              </a:rPr>
              <a:t>.</a:t>
            </a:r>
          </a:p>
          <a:p>
            <a:r>
              <a:rPr lang="en-GB" sz="1400" dirty="0">
                <a:solidFill>
                  <a:schemeClr val="tx1"/>
                </a:solidFill>
              </a:rPr>
              <a:t>Andersen, D.; Richardson, G. P.; Ackermann, F., and Eden, C. Using a Group Support System to Add Value to Group Model Building. </a:t>
            </a:r>
            <a:r>
              <a:rPr lang="en-GB" sz="1400" i="1" dirty="0">
                <a:solidFill>
                  <a:schemeClr val="tx1"/>
                </a:solidFill>
              </a:rPr>
              <a:t>System Dynamics Review</a:t>
            </a:r>
            <a:r>
              <a:rPr lang="en-GB" sz="1400" dirty="0">
                <a:solidFill>
                  <a:schemeClr val="tx1"/>
                </a:solidFill>
              </a:rPr>
              <a:t>. 2010; 26(4)335-346.</a:t>
            </a:r>
          </a:p>
        </p:txBody>
      </p:sp>
    </p:spTree>
    <p:extLst>
      <p:ext uri="{BB962C8B-B14F-4D97-AF65-F5344CB8AC3E}">
        <p14:creationId xmlns:p14="http://schemas.microsoft.com/office/powerpoint/2010/main" xmlns="" val="4262483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solidFill>
                  <a:srgbClr val="0642BA"/>
                </a:solidFill>
                <a:effectLst>
                  <a:outerShdw blurRad="38100" dist="38100" dir="2700000" algn="tl">
                    <a:srgbClr val="000000">
                      <a:alpha val="43137"/>
                    </a:srgbClr>
                  </a:outerShdw>
                </a:effectLst>
              </a:rPr>
              <a:t>Scripts for the Strategy as Purpose Forum</a:t>
            </a:r>
            <a:endParaRPr lang="en-GB" b="1" dirty="0">
              <a:solidFill>
                <a:srgbClr val="0642BA"/>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p:txBody>
          <a:bodyPr>
            <a:normAutofit fontScale="92500" lnSpcReduction="20000"/>
          </a:bodyPr>
          <a:lstStyle/>
          <a:p>
            <a:r>
              <a:rPr lang="en-GB" dirty="0" smtClean="0"/>
              <a:t>Chapter 6</a:t>
            </a:r>
          </a:p>
          <a:p>
            <a:endParaRPr lang="en-GB" dirty="0"/>
          </a:p>
          <a:p>
            <a:r>
              <a:rPr lang="en-GB" dirty="0" smtClean="0"/>
              <a:t>Ackermann &amp; Eden, Making Strategy: Mapping Out Strategic Success</a:t>
            </a:r>
            <a:endParaRPr lang="en-GB" dirty="0"/>
          </a:p>
        </p:txBody>
      </p:sp>
    </p:spTree>
    <p:extLst>
      <p:ext uri="{BB962C8B-B14F-4D97-AF65-F5344CB8AC3E}">
        <p14:creationId xmlns:p14="http://schemas.microsoft.com/office/powerpoint/2010/main" xmlns="" val="1958156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8114" name="Rectangle 2"/>
          <p:cNvSpPr>
            <a:spLocks noGrp="1" noChangeArrowheads="1"/>
          </p:cNvSpPr>
          <p:nvPr>
            <p:ph type="ctrTitle"/>
          </p:nvPr>
        </p:nvSpPr>
        <p:spPr>
          <a:xfrm>
            <a:off x="755576" y="2348880"/>
            <a:ext cx="7772400" cy="1470025"/>
          </a:xfrm>
        </p:spPr>
        <p:txBody>
          <a:bodyPr>
            <a:normAutofit fontScale="90000"/>
          </a:bodyPr>
          <a:lstStyle/>
          <a:p>
            <a:pPr algn="ctr">
              <a:defRPr/>
            </a:pPr>
            <a:r>
              <a:rPr lang="en-GB" sz="4800" dirty="0" smtClean="0"/>
              <a:t/>
            </a:r>
            <a:br>
              <a:rPr lang="en-GB" sz="4800" dirty="0" smtClean="0"/>
            </a:br>
            <a:r>
              <a:rPr lang="en-GB" sz="4800" dirty="0" smtClean="0"/>
              <a:t/>
            </a:r>
            <a:br>
              <a:rPr lang="en-GB" sz="4800" dirty="0" smtClean="0"/>
            </a:br>
            <a:r>
              <a:rPr lang="en-GB" sz="5300" b="1" dirty="0" smtClean="0">
                <a:solidFill>
                  <a:srgbClr val="0070C0"/>
                </a:solidFill>
                <a:effectLst>
                  <a:outerShdw blurRad="38100" dist="38100" dir="2700000" algn="tl">
                    <a:srgbClr val="000000">
                      <a:alpha val="43137"/>
                    </a:srgbClr>
                  </a:outerShdw>
                </a:effectLst>
              </a:rPr>
              <a:t>Strategic Management </a:t>
            </a:r>
            <a:r>
              <a:rPr lang="en-GB" sz="4800" dirty="0" smtClean="0">
                <a:solidFill>
                  <a:schemeClr val="tx1"/>
                </a:solidFill>
              </a:rPr>
              <a:t>is about </a:t>
            </a:r>
            <a:r>
              <a:rPr lang="en-GB" sz="6600" i="1" dirty="0" smtClean="0">
                <a:solidFill>
                  <a:schemeClr val="tx1"/>
                </a:solidFill>
              </a:rPr>
              <a:t>agreeing</a:t>
            </a:r>
            <a:r>
              <a:rPr lang="en-GB" sz="4800" dirty="0" smtClean="0">
                <a:solidFill>
                  <a:schemeClr val="tx1"/>
                </a:solidFill>
              </a:rPr>
              <a:t> which goals to </a:t>
            </a:r>
            <a:r>
              <a:rPr lang="en-GB" sz="6600" i="1" dirty="0" smtClean="0">
                <a:solidFill>
                  <a:srgbClr val="FF0000"/>
                </a:solidFill>
              </a:rPr>
              <a:t>practically</a:t>
            </a:r>
            <a:r>
              <a:rPr lang="en-GB" sz="4800" dirty="0" smtClean="0">
                <a:solidFill>
                  <a:schemeClr val="tx1"/>
                </a:solidFill>
              </a:rPr>
              <a:t> </a:t>
            </a:r>
            <a:r>
              <a:rPr lang="en-GB" sz="6600" i="1" dirty="0" smtClean="0">
                <a:solidFill>
                  <a:schemeClr val="tx1"/>
                </a:solidFill>
              </a:rPr>
              <a:t>focus</a:t>
            </a:r>
            <a:r>
              <a:rPr lang="en-GB" sz="4800" dirty="0" smtClean="0">
                <a:solidFill>
                  <a:schemeClr val="tx1"/>
                </a:solidFill>
              </a:rPr>
              <a:t> energy, cash, effort, emotion</a:t>
            </a:r>
            <a:r>
              <a:rPr lang="en-GB" sz="2400" b="0" dirty="0" smtClean="0">
                <a:solidFill>
                  <a:schemeClr val="tx1"/>
                </a:solidFill>
              </a:rPr>
              <a:t/>
            </a:r>
            <a:br>
              <a:rPr lang="en-GB" sz="2400" b="0" dirty="0" smtClean="0">
                <a:solidFill>
                  <a:schemeClr val="tx1"/>
                </a:solidFill>
              </a:rPr>
            </a:br>
            <a:endParaRPr lang="en-GB" sz="2400" b="0" dirty="0" smtClean="0">
              <a:solidFill>
                <a:schemeClr val="tx1"/>
              </a:solidFill>
            </a:endParaRPr>
          </a:p>
        </p:txBody>
      </p:sp>
    </p:spTree>
    <p:extLst>
      <p:ext uri="{BB962C8B-B14F-4D97-AF65-F5344CB8AC3E}">
        <p14:creationId xmlns:p14="http://schemas.microsoft.com/office/powerpoint/2010/main" xmlns="" val="79116703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6"/>
          <p:cNvSpPr>
            <a:spLocks noChangeArrowheads="1"/>
          </p:cNvSpPr>
          <p:nvPr/>
        </p:nvSpPr>
        <p:spPr bwMode="auto">
          <a:xfrm>
            <a:off x="1043608" y="1223845"/>
            <a:ext cx="6984776" cy="313932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14400" algn="l"/>
              </a:tabLst>
            </a:pPr>
            <a:r>
              <a:rPr kumimoji="0" lang="en-GB" b="1" i="0" u="none" strike="noStrike" cap="none" normalizeH="0" baseline="0" dirty="0" smtClean="0">
                <a:ln>
                  <a:noFill/>
                </a:ln>
                <a:solidFill>
                  <a:schemeClr val="tx1"/>
                </a:solidFill>
                <a:effectLst/>
                <a:ea typeface="Times New Roman" pitchFamily="18" charset="0"/>
                <a:cs typeface="Times New Roman" pitchFamily="18" charset="0"/>
              </a:rPr>
              <a:t>Script for </a:t>
            </a:r>
            <a:r>
              <a:rPr kumimoji="0" lang="en-GB" b="1" i="1" u="none" strike="noStrike" cap="none" normalizeH="0" baseline="0" dirty="0" smtClean="0">
                <a:ln>
                  <a:noFill/>
                </a:ln>
                <a:solidFill>
                  <a:schemeClr val="tx1"/>
                </a:solidFill>
                <a:effectLst/>
                <a:ea typeface="Times New Roman" pitchFamily="18" charset="0"/>
                <a:cs typeface="Times New Roman" pitchFamily="18" charset="0"/>
              </a:rPr>
              <a:t>Reverse Engineering the published goals system</a:t>
            </a:r>
            <a:endParaRPr kumimoji="0" lang="en-GB" b="0" i="1"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GB" b="0" i="0" u="none" strike="noStrike" cap="none" normalizeH="0" baseline="0" dirty="0" smtClean="0">
                <a:ln>
                  <a:noFill/>
                </a:ln>
                <a:solidFill>
                  <a:schemeClr val="tx1"/>
                </a:solidFill>
                <a:effectLst/>
                <a:ea typeface="Times New Roman" pitchFamily="18" charset="0"/>
                <a:cs typeface="Times New Roman" pitchFamily="18" charset="0"/>
              </a:rPr>
              <a:t>Tasks:</a:t>
            </a:r>
            <a:endParaRPr kumimoji="0" lang="en-GB"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914400" algn="l"/>
              </a:tabLst>
            </a:pPr>
            <a:r>
              <a:rPr kumimoji="0" lang="en-GB" b="0" i="0" u="none" strike="noStrike" cap="none" normalizeH="0" baseline="0" dirty="0" smtClean="0">
                <a:ln>
                  <a:noFill/>
                </a:ln>
                <a:solidFill>
                  <a:schemeClr val="tx1"/>
                </a:solidFill>
                <a:effectLst/>
                <a:ea typeface="Times New Roman" pitchFamily="18" charset="0"/>
                <a:cs typeface="Times New Roman" pitchFamily="18" charset="0"/>
              </a:rPr>
              <a:t>1)  Determine which of the strategy document(s) available will be used for the exercise: 5-10 minutes (off-line with the manager-client)</a:t>
            </a:r>
            <a:endParaRPr kumimoji="0" lang="en-GB"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914400" algn="l"/>
              </a:tabLst>
            </a:pPr>
            <a:r>
              <a:rPr kumimoji="0" lang="en-GB" b="0" i="0" u="none" strike="noStrike" cap="none" normalizeH="0" baseline="0" dirty="0" smtClean="0">
                <a:ln>
                  <a:noFill/>
                </a:ln>
                <a:solidFill>
                  <a:schemeClr val="tx1"/>
                </a:solidFill>
                <a:effectLst/>
                <a:ea typeface="Times New Roman" pitchFamily="18" charset="0"/>
                <a:cs typeface="Times New Roman" pitchFamily="18" charset="0"/>
              </a:rPr>
              <a:t>2)  Examine the strategy document to capture potential goals: 20-30 minutes</a:t>
            </a:r>
            <a:endParaRPr kumimoji="0" lang="en-GB"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914400" algn="l"/>
              </a:tabLst>
            </a:pPr>
            <a:r>
              <a:rPr kumimoji="0" lang="en-GB" b="0" i="0" u="none" strike="noStrike" cap="none" normalizeH="0" baseline="0" dirty="0" smtClean="0">
                <a:ln>
                  <a:noFill/>
                </a:ln>
                <a:solidFill>
                  <a:schemeClr val="tx1"/>
                </a:solidFill>
                <a:effectLst/>
                <a:ea typeface="Times New Roman" pitchFamily="18" charset="0"/>
                <a:cs typeface="Times New Roman" pitchFamily="18" charset="0"/>
              </a:rPr>
              <a:t>3)  Examine the strategy document to capture potential relationships: 10-20 minutes</a:t>
            </a:r>
            <a:endParaRPr kumimoji="0" lang="en-GB"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914400" algn="l"/>
              </a:tabLst>
            </a:pPr>
            <a:r>
              <a:rPr kumimoji="0" lang="en-GB" b="0" i="0" u="none" strike="noStrike" cap="none" normalizeH="0" baseline="0" dirty="0" smtClean="0">
                <a:ln>
                  <a:noFill/>
                </a:ln>
                <a:solidFill>
                  <a:schemeClr val="tx1"/>
                </a:solidFill>
                <a:effectLst/>
                <a:ea typeface="Times New Roman" pitchFamily="18" charset="0"/>
                <a:cs typeface="Times New Roman" pitchFamily="18" charset="0"/>
              </a:rPr>
              <a:t>4)  Check wording and relationships with the group: 5-10 minutes</a:t>
            </a:r>
            <a:endParaRPr kumimoji="0" lang="en-GB"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GB" b="0" i="0" u="none" strike="noStrike" cap="none" normalizeH="0" baseline="0" dirty="0" smtClean="0">
                <a:ln>
                  <a:noFill/>
                </a:ln>
                <a:solidFill>
                  <a:schemeClr val="tx1"/>
                </a:solidFill>
                <a:effectLst/>
                <a:ea typeface="Times New Roman" pitchFamily="18" charset="0"/>
                <a:cs typeface="Times New Roman" pitchFamily="18" charset="0"/>
              </a:rPr>
              <a:t>Deliverable: First draft of the ‘goals system’</a:t>
            </a:r>
            <a:endParaRPr kumimoji="0" lang="en-GB"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GB" b="0" i="0" u="none" strike="noStrike" cap="none" normalizeH="0" baseline="0" dirty="0" smtClean="0">
                <a:ln>
                  <a:noFill/>
                </a:ln>
                <a:solidFill>
                  <a:schemeClr val="tx1"/>
                </a:solidFill>
                <a:effectLst/>
                <a:ea typeface="Times New Roman" pitchFamily="18" charset="0"/>
                <a:cs typeface="Times New Roman" pitchFamily="18" charset="0"/>
              </a:rPr>
              <a:t>Script Timing: Minimum 40 minutes, expected 70 minutes</a:t>
            </a:r>
            <a:endParaRPr kumimoji="0" lang="en-GB" b="0" i="0" u="none" strike="noStrike" cap="none" normalizeH="0" baseline="0" dirty="0" smtClean="0">
              <a:ln>
                <a:noFill/>
              </a:ln>
              <a:solidFill>
                <a:schemeClr val="tx1"/>
              </a:solidFill>
              <a:effectLst/>
              <a:cs typeface="Arial" pitchFamily="34" charset="0"/>
            </a:endParaRPr>
          </a:p>
        </p:txBody>
      </p:sp>
      <p:sp>
        <p:nvSpPr>
          <p:cNvPr id="8" name="TextBox 7"/>
          <p:cNvSpPr txBox="1"/>
          <p:nvPr/>
        </p:nvSpPr>
        <p:spPr>
          <a:xfrm>
            <a:off x="3419872" y="48691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p149</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2217034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5616" y="1340768"/>
            <a:ext cx="6408712" cy="2585323"/>
          </a:xfrm>
          <a:prstGeom prst="rect">
            <a:avLst/>
          </a:prstGeom>
        </p:spPr>
        <p:txBody>
          <a:bodyPr wrap="square">
            <a:spAutoFit/>
          </a:bodyPr>
          <a:lstStyle/>
          <a:p>
            <a:r>
              <a:rPr lang="en-GB" b="1" dirty="0"/>
              <a:t>Script </a:t>
            </a:r>
            <a:r>
              <a:rPr lang="en-GB" b="1" dirty="0" smtClean="0"/>
              <a:t>for </a:t>
            </a:r>
            <a:r>
              <a:rPr lang="en-GB" b="1" i="1" dirty="0"/>
              <a:t>Starting from Scratch</a:t>
            </a:r>
            <a:endParaRPr lang="en-GB" i="1" dirty="0"/>
          </a:p>
          <a:p>
            <a:r>
              <a:rPr lang="en-GB" dirty="0"/>
              <a:t>Tasks:</a:t>
            </a:r>
          </a:p>
          <a:p>
            <a:pPr lvl="0"/>
            <a:r>
              <a:rPr lang="en-GB" dirty="0"/>
              <a:t>Provide a clear description of the purpose of the forum and what is a goal:  5 minutes</a:t>
            </a:r>
          </a:p>
          <a:p>
            <a:pPr lvl="0"/>
            <a:r>
              <a:rPr lang="en-GB" dirty="0"/>
              <a:t>Encourage participants to surface candidate goals: 10-20 minutes</a:t>
            </a:r>
          </a:p>
          <a:p>
            <a:pPr lvl="0"/>
            <a:r>
              <a:rPr lang="en-GB" dirty="0"/>
              <a:t>Capture links between goals: 10-20 minutes</a:t>
            </a:r>
          </a:p>
          <a:p>
            <a:pPr lvl="0"/>
            <a:r>
              <a:rPr lang="en-GB" dirty="0"/>
              <a:t>Check wording and relationships with the group: 10-15 minutes</a:t>
            </a:r>
          </a:p>
          <a:p>
            <a:r>
              <a:rPr lang="en-GB" dirty="0"/>
              <a:t>Deliverable: First draft of the ‘goals system’</a:t>
            </a:r>
          </a:p>
          <a:p>
            <a:r>
              <a:rPr lang="en-GB" dirty="0"/>
              <a:t>Script Timing: Minimum 35 minutes, expected 60 minutes</a:t>
            </a:r>
          </a:p>
        </p:txBody>
      </p:sp>
      <p:sp>
        <p:nvSpPr>
          <p:cNvPr id="3" name="TextBox 2"/>
          <p:cNvSpPr txBox="1"/>
          <p:nvPr/>
        </p:nvSpPr>
        <p:spPr>
          <a:xfrm>
            <a:off x="3419872" y="48691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p156</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2662955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7624" y="1582341"/>
            <a:ext cx="6696744" cy="2862322"/>
          </a:xfrm>
          <a:prstGeom prst="rect">
            <a:avLst/>
          </a:prstGeom>
        </p:spPr>
        <p:txBody>
          <a:bodyPr wrap="square">
            <a:spAutoFit/>
          </a:bodyPr>
          <a:lstStyle/>
          <a:p>
            <a:r>
              <a:rPr lang="en-GB" b="1" dirty="0"/>
              <a:t>Script </a:t>
            </a:r>
            <a:r>
              <a:rPr lang="en-GB" b="1" dirty="0" smtClean="0"/>
              <a:t>for </a:t>
            </a:r>
            <a:r>
              <a:rPr lang="en-GB" b="1" i="1" dirty="0"/>
              <a:t>understanding purpose through issue management</a:t>
            </a:r>
            <a:endParaRPr lang="en-GB" i="1" dirty="0"/>
          </a:p>
          <a:p>
            <a:r>
              <a:rPr lang="en-GB" dirty="0"/>
              <a:t>Tasks:</a:t>
            </a:r>
          </a:p>
          <a:p>
            <a:pPr lvl="0"/>
            <a:r>
              <a:rPr lang="en-GB" dirty="0" smtClean="0"/>
              <a:t>1)  Identify </a:t>
            </a:r>
            <a:r>
              <a:rPr lang="en-GB" dirty="0"/>
              <a:t>and prioritise key issues: 15-30 minutes</a:t>
            </a:r>
          </a:p>
          <a:p>
            <a:pPr lvl="0"/>
            <a:r>
              <a:rPr lang="en-GB" dirty="0" smtClean="0"/>
              <a:t>2)  Ladder </a:t>
            </a:r>
            <a:r>
              <a:rPr lang="en-GB" dirty="0"/>
              <a:t>up from key issues to candidate goals and negative goals: 20-40 minutes</a:t>
            </a:r>
          </a:p>
          <a:p>
            <a:pPr lvl="0"/>
            <a:r>
              <a:rPr lang="en-GB" dirty="0" smtClean="0"/>
              <a:t>3)  Review </a:t>
            </a:r>
            <a:r>
              <a:rPr lang="en-GB" dirty="0"/>
              <a:t>negative goals: 10-20 minutes</a:t>
            </a:r>
          </a:p>
          <a:p>
            <a:pPr lvl="0"/>
            <a:r>
              <a:rPr lang="en-GB" dirty="0" smtClean="0"/>
              <a:t>4)  Check </a:t>
            </a:r>
            <a:r>
              <a:rPr lang="en-GB" dirty="0"/>
              <a:t>wording and links and ensure all goals are captured: 5-10 minutes</a:t>
            </a:r>
          </a:p>
          <a:p>
            <a:r>
              <a:rPr lang="en-GB" dirty="0"/>
              <a:t>Deliverable: First draft of the ‘goals system’</a:t>
            </a:r>
          </a:p>
          <a:p>
            <a:r>
              <a:rPr lang="en-GB" dirty="0"/>
              <a:t>Script Timing: minimum 50 minutes, expected 100 minutes</a:t>
            </a:r>
          </a:p>
        </p:txBody>
      </p:sp>
      <p:sp>
        <p:nvSpPr>
          <p:cNvPr id="3" name="TextBox 2"/>
          <p:cNvSpPr txBox="1"/>
          <p:nvPr/>
        </p:nvSpPr>
        <p:spPr>
          <a:xfrm>
            <a:off x="3419872" y="4869160"/>
            <a:ext cx="1576072" cy="369332"/>
          </a:xfrm>
          <a:prstGeom prst="rect">
            <a:avLst/>
          </a:prstGeom>
          <a:noFill/>
        </p:spPr>
        <p:txBody>
          <a:bodyPr wrap="none" rtlCol="0">
            <a:spAutoFit/>
          </a:bodyPr>
          <a:lstStyle/>
          <a:p>
            <a:r>
              <a:rPr lang="en-GB" sz="1800" i="1" dirty="0" smtClean="0">
                <a:solidFill>
                  <a:srgbClr val="00B050"/>
                </a:solidFill>
                <a:latin typeface="Tahoma" pitchFamily="34" charset="0"/>
                <a:ea typeface="Tahoma" pitchFamily="34" charset="0"/>
                <a:cs typeface="Tahoma" pitchFamily="34" charset="0"/>
              </a:rPr>
              <a:t>Refer to p161</a:t>
            </a:r>
            <a:endParaRPr lang="en-GB" sz="1800" i="1" dirty="0">
              <a:solidFill>
                <a:srgbClr val="00B05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xmlns="" val="9768768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640</Words>
  <Application>Microsoft Office PowerPoint</Application>
  <PresentationFormat>On-screen Show (4:3)</PresentationFormat>
  <Paragraphs>60</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Slide 2</vt:lpstr>
      <vt:lpstr>Scripts for the Strategy as Purpose Forum</vt:lpstr>
      <vt:lpstr>  Strategic Management is about agreeing which goals to practically focus energy, cash, effort, emotion </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Scripts for the Issue Management Foru</dc:title>
  <dc:creator>Colin Eden</dc:creator>
  <cp:lastModifiedBy>rstitt</cp:lastModifiedBy>
  <cp:revision>9</cp:revision>
  <dcterms:created xsi:type="dcterms:W3CDTF">2011-08-29T15:51:50Z</dcterms:created>
  <dcterms:modified xsi:type="dcterms:W3CDTF">2011-09-20T13:27:42Z</dcterms:modified>
</cp:coreProperties>
</file>