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notesSlides/notesSlide9.xml" ContentType="application/vnd.openxmlformats-officedocument.presentationml.notesSlide+xml"/>
  <Override PartName="/ppt/comments/comment2.xml" ContentType="application/vnd.openxmlformats-officedocument.presentationml.comments+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comments/comment3.xml" ContentType="application/vnd.openxmlformats-officedocument.presentationml.comment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7"/>
  </p:notesMasterIdLst>
  <p:handoutMasterIdLst>
    <p:handoutMasterId r:id="rId58"/>
  </p:handoutMasterIdLst>
  <p:sldIdLst>
    <p:sldId id="1257" r:id="rId2"/>
    <p:sldId id="1258" r:id="rId3"/>
    <p:sldId id="1184" r:id="rId4"/>
    <p:sldId id="1251" r:id="rId5"/>
    <p:sldId id="1234" r:id="rId6"/>
    <p:sldId id="1247" r:id="rId7"/>
    <p:sldId id="1093" r:id="rId8"/>
    <p:sldId id="1197" r:id="rId9"/>
    <p:sldId id="1225" r:id="rId10"/>
    <p:sldId id="1213" r:id="rId11"/>
    <p:sldId id="1214" r:id="rId12"/>
    <p:sldId id="1215" r:id="rId13"/>
    <p:sldId id="1216" r:id="rId14"/>
    <p:sldId id="1217" r:id="rId15"/>
    <p:sldId id="1218" r:id="rId16"/>
    <p:sldId id="1219" r:id="rId17"/>
    <p:sldId id="1240" r:id="rId18"/>
    <p:sldId id="1221" r:id="rId19"/>
    <p:sldId id="1241" r:id="rId20"/>
    <p:sldId id="1223" r:id="rId21"/>
    <p:sldId id="1224" r:id="rId22"/>
    <p:sldId id="1252" r:id="rId23"/>
    <p:sldId id="1226" r:id="rId24"/>
    <p:sldId id="1227" r:id="rId25"/>
    <p:sldId id="1228" r:id="rId26"/>
    <p:sldId id="1229" r:id="rId27"/>
    <p:sldId id="1230" r:id="rId28"/>
    <p:sldId id="1231" r:id="rId29"/>
    <p:sldId id="1250" r:id="rId30"/>
    <p:sldId id="1253" r:id="rId31"/>
    <p:sldId id="1233" r:id="rId32"/>
    <p:sldId id="1235" r:id="rId33"/>
    <p:sldId id="1236" r:id="rId34"/>
    <p:sldId id="712" r:id="rId35"/>
    <p:sldId id="713" r:id="rId36"/>
    <p:sldId id="987" r:id="rId37"/>
    <p:sldId id="1038" r:id="rId38"/>
    <p:sldId id="708" r:id="rId39"/>
    <p:sldId id="1138" r:id="rId40"/>
    <p:sldId id="1082" r:id="rId41"/>
    <p:sldId id="1204" r:id="rId42"/>
    <p:sldId id="1254" r:id="rId43"/>
    <p:sldId id="1202" r:id="rId44"/>
    <p:sldId id="1249" r:id="rId45"/>
    <p:sldId id="1210" r:id="rId46"/>
    <p:sldId id="1046" r:id="rId47"/>
    <p:sldId id="716" r:id="rId48"/>
    <p:sldId id="718" r:id="rId49"/>
    <p:sldId id="1044" r:id="rId50"/>
    <p:sldId id="1045" r:id="rId51"/>
    <p:sldId id="1005" r:id="rId52"/>
    <p:sldId id="1243" r:id="rId53"/>
    <p:sldId id="1244" r:id="rId54"/>
    <p:sldId id="1245" r:id="rId55"/>
    <p:sldId id="1212" r:id="rId56"/>
  </p:sldIdLst>
  <p:sldSz cx="9144000" cy="6858000" type="screen4x3"/>
  <p:notesSz cx="6669088" cy="9928225"/>
  <p:defaultTextStyle>
    <a:defPPr>
      <a:defRPr lang="en-US"/>
    </a:defPPr>
    <a:lvl1pPr algn="l" rtl="0" eaLnBrk="0" fontAlgn="base" hangingPunct="0">
      <a:spcBef>
        <a:spcPct val="0"/>
      </a:spcBef>
      <a:spcAft>
        <a:spcPct val="0"/>
      </a:spcAft>
      <a:defRPr sz="2400" kern="1200">
        <a:solidFill>
          <a:srgbClr val="790015"/>
        </a:solidFill>
        <a:latin typeface="Times New Roman" pitchFamily="18" charset="0"/>
        <a:ea typeface="+mn-ea"/>
        <a:cs typeface="+mn-cs"/>
      </a:defRPr>
    </a:lvl1pPr>
    <a:lvl2pPr marL="457200" algn="l" rtl="0" eaLnBrk="0" fontAlgn="base" hangingPunct="0">
      <a:spcBef>
        <a:spcPct val="0"/>
      </a:spcBef>
      <a:spcAft>
        <a:spcPct val="0"/>
      </a:spcAft>
      <a:defRPr sz="2400" kern="1200">
        <a:solidFill>
          <a:srgbClr val="790015"/>
        </a:solidFill>
        <a:latin typeface="Times New Roman" pitchFamily="18" charset="0"/>
        <a:ea typeface="+mn-ea"/>
        <a:cs typeface="+mn-cs"/>
      </a:defRPr>
    </a:lvl2pPr>
    <a:lvl3pPr marL="914400" algn="l" rtl="0" eaLnBrk="0" fontAlgn="base" hangingPunct="0">
      <a:spcBef>
        <a:spcPct val="0"/>
      </a:spcBef>
      <a:spcAft>
        <a:spcPct val="0"/>
      </a:spcAft>
      <a:defRPr sz="2400" kern="1200">
        <a:solidFill>
          <a:srgbClr val="790015"/>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rgbClr val="790015"/>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rgbClr val="790015"/>
        </a:solidFill>
        <a:latin typeface="Times New Roman" pitchFamily="18" charset="0"/>
        <a:ea typeface="+mn-ea"/>
        <a:cs typeface="+mn-cs"/>
      </a:defRPr>
    </a:lvl5pPr>
    <a:lvl6pPr marL="2286000" algn="l" defTabSz="914400" rtl="0" eaLnBrk="1" latinLnBrk="0" hangingPunct="1">
      <a:defRPr sz="2400" kern="1200">
        <a:solidFill>
          <a:srgbClr val="790015"/>
        </a:solidFill>
        <a:latin typeface="Times New Roman" pitchFamily="18" charset="0"/>
        <a:ea typeface="+mn-ea"/>
        <a:cs typeface="+mn-cs"/>
      </a:defRPr>
    </a:lvl6pPr>
    <a:lvl7pPr marL="2743200" algn="l" defTabSz="914400" rtl="0" eaLnBrk="1" latinLnBrk="0" hangingPunct="1">
      <a:defRPr sz="2400" kern="1200">
        <a:solidFill>
          <a:srgbClr val="790015"/>
        </a:solidFill>
        <a:latin typeface="Times New Roman" pitchFamily="18" charset="0"/>
        <a:ea typeface="+mn-ea"/>
        <a:cs typeface="+mn-cs"/>
      </a:defRPr>
    </a:lvl7pPr>
    <a:lvl8pPr marL="3200400" algn="l" defTabSz="914400" rtl="0" eaLnBrk="1" latinLnBrk="0" hangingPunct="1">
      <a:defRPr sz="2400" kern="1200">
        <a:solidFill>
          <a:srgbClr val="790015"/>
        </a:solidFill>
        <a:latin typeface="Times New Roman" pitchFamily="18" charset="0"/>
        <a:ea typeface="+mn-ea"/>
        <a:cs typeface="+mn-cs"/>
      </a:defRPr>
    </a:lvl8pPr>
    <a:lvl9pPr marL="3657600" algn="l" defTabSz="914400" rtl="0" eaLnBrk="1" latinLnBrk="0" hangingPunct="1">
      <a:defRPr sz="2400" kern="1200">
        <a:solidFill>
          <a:srgbClr val="790015"/>
        </a:solidFill>
        <a:latin typeface="Times New Roman" pitchFamily="18"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ran Ackermann" initials="Fran" lastIdx="17" clrIdx="0"/>
  <p:cmAuthor id="1" name="Colin Eden" initials="CE"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0000"/>
    <a:srgbClr val="BC3700"/>
    <a:srgbClr val="C03700"/>
    <a:srgbClr val="00FF00"/>
    <a:srgbClr val="790015"/>
    <a:srgbClr val="037C03"/>
    <a:srgbClr val="FC0128"/>
    <a:srgbClr val="E747D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4660"/>
  </p:normalViewPr>
  <p:slideViewPr>
    <p:cSldViewPr>
      <p:cViewPr>
        <p:scale>
          <a:sx n="71" d="100"/>
          <a:sy n="71" d="100"/>
        </p:scale>
        <p:origin x="-1044" y="-132"/>
      </p:cViewPr>
      <p:guideLst>
        <p:guide orient="horz" pos="2160"/>
        <p:guide pos="2880"/>
      </p:guideLst>
    </p:cSldViewPr>
  </p:slideViewPr>
  <p:outlineViewPr>
    <p:cViewPr>
      <p:scale>
        <a:sx n="66" d="100"/>
        <a:sy n="66"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4" d="100"/>
          <a:sy n="54" d="100"/>
        </p:scale>
        <p:origin x="-2658" y="-96"/>
      </p:cViewPr>
      <p:guideLst>
        <p:guide orient="horz" pos="3128"/>
        <p:guide pos="2101"/>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1-08-27T18:15:17.780" idx="2">
    <p:pos x="4989" y="491"/>
    <p:text>not sure I understand the filtering process as I am not sure that some are goals e.g. exchange staff CE: this is straight from the book - worrying that you don't follow what we have in the book???</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11-08-25T12:59:51" idx="11">
    <p:pos x="5549" y="164"/>
    <p:text>do we need to discuss double headed arrows</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11-08-25T14:36:40.189" idx="17">
    <p:pos x="4295" y="3583"/>
    <p:text>what about help of brining the SSIs together?</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1113"/>
            <a:ext cx="2889250" cy="463550"/>
          </a:xfrm>
          <a:prstGeom prst="rect">
            <a:avLst/>
          </a:prstGeom>
          <a:noFill/>
          <a:ln w="9525">
            <a:noFill/>
            <a:miter lim="800000"/>
            <a:headEnd/>
            <a:tailEnd/>
          </a:ln>
          <a:effectLst/>
        </p:spPr>
        <p:txBody>
          <a:bodyPr vert="horz" wrap="square" lIns="19897" tIns="0" rIns="19897" bIns="0" numCol="1" anchor="t" anchorCtr="0" compatLnSpc="1">
            <a:prstTxWarp prst="textNoShape">
              <a:avLst/>
            </a:prstTxWarp>
          </a:bodyPr>
          <a:lstStyle>
            <a:lvl1pPr>
              <a:defRPr sz="1100" i="1"/>
            </a:lvl1pPr>
          </a:lstStyle>
          <a:p>
            <a:pPr>
              <a:defRPr/>
            </a:pPr>
            <a:endParaRPr lang="en-US"/>
          </a:p>
        </p:txBody>
      </p:sp>
      <p:sp>
        <p:nvSpPr>
          <p:cNvPr id="3075" name="Rectangle 3"/>
          <p:cNvSpPr>
            <a:spLocks noGrp="1" noChangeArrowheads="1"/>
          </p:cNvSpPr>
          <p:nvPr>
            <p:ph type="dt" sz="quarter" idx="1"/>
          </p:nvPr>
        </p:nvSpPr>
        <p:spPr bwMode="auto">
          <a:xfrm>
            <a:off x="3779838" y="11113"/>
            <a:ext cx="2889250" cy="463550"/>
          </a:xfrm>
          <a:prstGeom prst="rect">
            <a:avLst/>
          </a:prstGeom>
          <a:noFill/>
          <a:ln w="9525">
            <a:noFill/>
            <a:miter lim="800000"/>
            <a:headEnd/>
            <a:tailEnd/>
          </a:ln>
          <a:effectLst/>
        </p:spPr>
        <p:txBody>
          <a:bodyPr vert="horz" wrap="square" lIns="19897" tIns="0" rIns="19897" bIns="0" numCol="1" anchor="t" anchorCtr="0" compatLnSpc="1">
            <a:prstTxWarp prst="textNoShape">
              <a:avLst/>
            </a:prstTxWarp>
          </a:bodyPr>
          <a:lstStyle>
            <a:lvl1pPr algn="r">
              <a:defRPr sz="1100" i="1"/>
            </a:lvl1pPr>
          </a:lstStyle>
          <a:p>
            <a:pPr>
              <a:defRPr/>
            </a:pPr>
            <a:endParaRPr lang="en-US"/>
          </a:p>
        </p:txBody>
      </p:sp>
      <p:sp>
        <p:nvSpPr>
          <p:cNvPr id="3076" name="Rectangle 4"/>
          <p:cNvSpPr>
            <a:spLocks noGrp="1" noChangeArrowheads="1"/>
          </p:cNvSpPr>
          <p:nvPr>
            <p:ph type="ftr" sz="quarter" idx="2"/>
          </p:nvPr>
        </p:nvSpPr>
        <p:spPr bwMode="auto">
          <a:xfrm>
            <a:off x="0" y="9453563"/>
            <a:ext cx="2889250" cy="463550"/>
          </a:xfrm>
          <a:prstGeom prst="rect">
            <a:avLst/>
          </a:prstGeom>
          <a:noFill/>
          <a:ln w="9525">
            <a:noFill/>
            <a:miter lim="800000"/>
            <a:headEnd/>
            <a:tailEnd/>
          </a:ln>
          <a:effectLst/>
        </p:spPr>
        <p:txBody>
          <a:bodyPr vert="horz" wrap="square" lIns="19897" tIns="0" rIns="19897" bIns="0" numCol="1" anchor="b" anchorCtr="0" compatLnSpc="1">
            <a:prstTxWarp prst="textNoShape">
              <a:avLst/>
            </a:prstTxWarp>
          </a:bodyPr>
          <a:lstStyle>
            <a:lvl1pPr>
              <a:defRPr sz="1100" i="1"/>
            </a:lvl1pPr>
          </a:lstStyle>
          <a:p>
            <a:pPr>
              <a:defRPr/>
            </a:pPr>
            <a:endParaRPr lang="en-US"/>
          </a:p>
        </p:txBody>
      </p:sp>
      <p:sp>
        <p:nvSpPr>
          <p:cNvPr id="3077" name="Rectangle 5"/>
          <p:cNvSpPr>
            <a:spLocks noGrp="1" noChangeArrowheads="1"/>
          </p:cNvSpPr>
          <p:nvPr>
            <p:ph type="sldNum" sz="quarter" idx="3"/>
          </p:nvPr>
        </p:nvSpPr>
        <p:spPr bwMode="auto">
          <a:xfrm>
            <a:off x="3779838" y="9453563"/>
            <a:ext cx="2889250" cy="463550"/>
          </a:xfrm>
          <a:prstGeom prst="rect">
            <a:avLst/>
          </a:prstGeom>
          <a:noFill/>
          <a:ln w="9525">
            <a:noFill/>
            <a:miter lim="800000"/>
            <a:headEnd/>
            <a:tailEnd/>
          </a:ln>
          <a:effectLst/>
        </p:spPr>
        <p:txBody>
          <a:bodyPr vert="horz" wrap="square" lIns="19897" tIns="0" rIns="19897" bIns="0" numCol="1" anchor="b" anchorCtr="0" compatLnSpc="1">
            <a:prstTxWarp prst="textNoShape">
              <a:avLst/>
            </a:prstTxWarp>
          </a:bodyPr>
          <a:lstStyle>
            <a:lvl1pPr algn="r">
              <a:defRPr sz="1100" i="1"/>
            </a:lvl1pPr>
          </a:lstStyle>
          <a:p>
            <a:pPr>
              <a:defRPr/>
            </a:pPr>
            <a:fld id="{4E81F360-106B-4084-9F3A-3C542215F643}" type="slidenum">
              <a:rPr lang="en-US"/>
              <a:pPr>
                <a:defRPr/>
              </a:pPr>
              <a:t>‹#›</a:t>
            </a:fld>
            <a:endParaRPr lang="en-US"/>
          </a:p>
        </p:txBody>
      </p:sp>
      <p:sp>
        <p:nvSpPr>
          <p:cNvPr id="3078" name="Rectangle 6"/>
          <p:cNvSpPr>
            <a:spLocks noChangeArrowheads="1"/>
          </p:cNvSpPr>
          <p:nvPr/>
        </p:nvSpPr>
        <p:spPr bwMode="auto">
          <a:xfrm>
            <a:off x="725488" y="9282113"/>
            <a:ext cx="5568950" cy="466725"/>
          </a:xfrm>
          <a:prstGeom prst="rect">
            <a:avLst/>
          </a:prstGeom>
          <a:noFill/>
          <a:ln w="9525">
            <a:noFill/>
            <a:miter lim="800000"/>
            <a:headEnd/>
            <a:tailEnd/>
          </a:ln>
          <a:effectLst/>
        </p:spPr>
        <p:txBody>
          <a:bodyPr wrap="none" lIns="96171" tIns="48087" rIns="96171" bIns="48087">
            <a:spAutoFit/>
          </a:bodyPr>
          <a:lstStyle/>
          <a:p>
            <a:pPr>
              <a:defRPr/>
            </a:pPr>
            <a:r>
              <a:rPr lang="en-US" i="1">
                <a:solidFill>
                  <a:schemeClr val="tx1"/>
                </a:solidFill>
                <a:effectLst>
                  <a:outerShdw blurRad="38100" dist="38100" dir="2700000" algn="tl">
                    <a:srgbClr val="C0C0C0"/>
                  </a:outerShdw>
                </a:effectLst>
                <a:latin typeface="Arial" pitchFamily="34" charset="0"/>
              </a:rPr>
              <a:t>Strathclyde Business School - Glasgow</a:t>
            </a:r>
          </a:p>
        </p:txBody>
      </p:sp>
    </p:spTree>
    <p:extLst>
      <p:ext uri="{BB962C8B-B14F-4D97-AF65-F5344CB8AC3E}">
        <p14:creationId xmlns:p14="http://schemas.microsoft.com/office/powerpoint/2010/main" xmlns="" val="42447041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11113"/>
            <a:ext cx="2889250" cy="463550"/>
          </a:xfrm>
          <a:prstGeom prst="rect">
            <a:avLst/>
          </a:prstGeom>
          <a:noFill/>
          <a:ln w="9525">
            <a:noFill/>
            <a:miter lim="800000"/>
            <a:headEnd/>
            <a:tailEnd/>
          </a:ln>
          <a:effectLst/>
        </p:spPr>
        <p:txBody>
          <a:bodyPr vert="horz" wrap="square" lIns="19897" tIns="0" rIns="19897" bIns="0" numCol="1" anchor="t" anchorCtr="0" compatLnSpc="1">
            <a:prstTxWarp prst="textNoShape">
              <a:avLst/>
            </a:prstTxWarp>
          </a:bodyPr>
          <a:lstStyle>
            <a:lvl1pPr>
              <a:defRPr sz="1100" i="1">
                <a:solidFill>
                  <a:schemeClr val="tx1"/>
                </a:solidFill>
              </a:defRPr>
            </a:lvl1pPr>
          </a:lstStyle>
          <a:p>
            <a:pPr>
              <a:defRPr/>
            </a:pPr>
            <a:endParaRPr lang="en-US"/>
          </a:p>
        </p:txBody>
      </p:sp>
      <p:sp>
        <p:nvSpPr>
          <p:cNvPr id="2051" name="Rectangle 3"/>
          <p:cNvSpPr>
            <a:spLocks noGrp="1" noChangeArrowheads="1"/>
          </p:cNvSpPr>
          <p:nvPr>
            <p:ph type="dt" idx="1"/>
          </p:nvPr>
        </p:nvSpPr>
        <p:spPr bwMode="auto">
          <a:xfrm>
            <a:off x="3779838" y="11113"/>
            <a:ext cx="2889250" cy="463550"/>
          </a:xfrm>
          <a:prstGeom prst="rect">
            <a:avLst/>
          </a:prstGeom>
          <a:noFill/>
          <a:ln w="9525">
            <a:noFill/>
            <a:miter lim="800000"/>
            <a:headEnd/>
            <a:tailEnd/>
          </a:ln>
          <a:effectLst/>
        </p:spPr>
        <p:txBody>
          <a:bodyPr vert="horz" wrap="square" lIns="19897" tIns="0" rIns="19897" bIns="0" numCol="1" anchor="t" anchorCtr="0" compatLnSpc="1">
            <a:prstTxWarp prst="textNoShape">
              <a:avLst/>
            </a:prstTxWarp>
          </a:bodyPr>
          <a:lstStyle>
            <a:lvl1pPr algn="r">
              <a:defRPr sz="1100" i="1">
                <a:solidFill>
                  <a:schemeClr val="tx1"/>
                </a:solidFill>
              </a:defRPr>
            </a:lvl1pPr>
          </a:lstStyle>
          <a:p>
            <a:pPr>
              <a:defRPr/>
            </a:pPr>
            <a:endParaRPr lang="en-US"/>
          </a:p>
        </p:txBody>
      </p:sp>
      <p:sp>
        <p:nvSpPr>
          <p:cNvPr id="2052" name="Rectangle 4"/>
          <p:cNvSpPr>
            <a:spLocks noGrp="1" noChangeArrowheads="1"/>
          </p:cNvSpPr>
          <p:nvPr>
            <p:ph type="ftr" sz="quarter" idx="4"/>
          </p:nvPr>
        </p:nvSpPr>
        <p:spPr bwMode="auto">
          <a:xfrm>
            <a:off x="0" y="9453563"/>
            <a:ext cx="2889250" cy="463550"/>
          </a:xfrm>
          <a:prstGeom prst="rect">
            <a:avLst/>
          </a:prstGeom>
          <a:noFill/>
          <a:ln w="9525">
            <a:noFill/>
            <a:miter lim="800000"/>
            <a:headEnd/>
            <a:tailEnd/>
          </a:ln>
          <a:effectLst/>
        </p:spPr>
        <p:txBody>
          <a:bodyPr vert="horz" wrap="square" lIns="19897" tIns="0" rIns="19897" bIns="0" numCol="1" anchor="b" anchorCtr="0" compatLnSpc="1">
            <a:prstTxWarp prst="textNoShape">
              <a:avLst/>
            </a:prstTxWarp>
          </a:bodyPr>
          <a:lstStyle>
            <a:lvl1pPr>
              <a:defRPr sz="1100" i="1">
                <a:solidFill>
                  <a:schemeClr val="tx1"/>
                </a:solidFill>
              </a:defRPr>
            </a:lvl1pPr>
          </a:lstStyle>
          <a:p>
            <a:pPr>
              <a:defRPr/>
            </a:pPr>
            <a:endParaRPr lang="en-US"/>
          </a:p>
        </p:txBody>
      </p:sp>
      <p:sp>
        <p:nvSpPr>
          <p:cNvPr id="2053" name="Rectangle 5"/>
          <p:cNvSpPr>
            <a:spLocks noGrp="1" noChangeArrowheads="1"/>
          </p:cNvSpPr>
          <p:nvPr>
            <p:ph type="sldNum" sz="quarter" idx="5"/>
          </p:nvPr>
        </p:nvSpPr>
        <p:spPr bwMode="auto">
          <a:xfrm>
            <a:off x="3779838" y="9453563"/>
            <a:ext cx="2889250" cy="463550"/>
          </a:xfrm>
          <a:prstGeom prst="rect">
            <a:avLst/>
          </a:prstGeom>
          <a:noFill/>
          <a:ln w="9525">
            <a:noFill/>
            <a:miter lim="800000"/>
            <a:headEnd/>
            <a:tailEnd/>
          </a:ln>
          <a:effectLst/>
        </p:spPr>
        <p:txBody>
          <a:bodyPr vert="horz" wrap="square" lIns="19897" tIns="0" rIns="19897" bIns="0" numCol="1" anchor="b" anchorCtr="0" compatLnSpc="1">
            <a:prstTxWarp prst="textNoShape">
              <a:avLst/>
            </a:prstTxWarp>
          </a:bodyPr>
          <a:lstStyle>
            <a:lvl1pPr algn="r">
              <a:defRPr sz="1100" i="1">
                <a:solidFill>
                  <a:schemeClr val="tx1"/>
                </a:solidFill>
              </a:defRPr>
            </a:lvl1pPr>
          </a:lstStyle>
          <a:p>
            <a:pPr>
              <a:defRPr/>
            </a:pPr>
            <a:fld id="{38DF26EC-0340-45E2-9980-6C8118C2229B}" type="slidenum">
              <a:rPr lang="en-US"/>
              <a:pPr>
                <a:defRPr/>
              </a:pPr>
              <a:t>‹#›</a:t>
            </a:fld>
            <a:endParaRPr lang="en-US"/>
          </a:p>
        </p:txBody>
      </p:sp>
      <p:sp>
        <p:nvSpPr>
          <p:cNvPr id="2054" name="Rectangle 6"/>
          <p:cNvSpPr>
            <a:spLocks noChangeArrowheads="1"/>
          </p:cNvSpPr>
          <p:nvPr/>
        </p:nvSpPr>
        <p:spPr bwMode="auto">
          <a:xfrm>
            <a:off x="4060825" y="9577388"/>
            <a:ext cx="2744788" cy="296862"/>
          </a:xfrm>
          <a:prstGeom prst="rect">
            <a:avLst/>
          </a:prstGeom>
          <a:noFill/>
          <a:ln w="9525">
            <a:noFill/>
            <a:miter lim="800000"/>
            <a:headEnd/>
            <a:tailEnd/>
          </a:ln>
          <a:effectLst/>
        </p:spPr>
        <p:txBody>
          <a:bodyPr wrap="none" lIns="96171" tIns="48087" rIns="96171" bIns="48087">
            <a:spAutoFit/>
          </a:bodyPr>
          <a:lstStyle/>
          <a:p>
            <a:pPr>
              <a:defRPr/>
            </a:pPr>
            <a:r>
              <a:rPr lang="en-US" sz="1300" i="1" dirty="0">
                <a:solidFill>
                  <a:schemeClr val="tx2"/>
                </a:solidFill>
                <a:effectLst>
                  <a:outerShdw blurRad="38100" dist="38100" dir="2700000" algn="tl">
                    <a:srgbClr val="C0C0C0"/>
                  </a:outerShdw>
                </a:effectLst>
              </a:rPr>
              <a:t>Strathclyde Business School, Glasgow</a:t>
            </a:r>
          </a:p>
        </p:txBody>
      </p:sp>
    </p:spTree>
    <p:extLst>
      <p:ext uri="{BB962C8B-B14F-4D97-AF65-F5344CB8AC3E}">
        <p14:creationId xmlns:p14="http://schemas.microsoft.com/office/powerpoint/2010/main" xmlns="" val="36476277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Rectangle 5"/>
          <p:cNvSpPr>
            <a:spLocks noGrp="1" noChangeArrowheads="1"/>
          </p:cNvSpPr>
          <p:nvPr>
            <p:ph type="sldNum" sz="quarter" idx="5"/>
          </p:nvPr>
        </p:nvSpPr>
        <p:spPr>
          <a:noFill/>
        </p:spPr>
        <p:txBody>
          <a:bodyPr/>
          <a:lstStyle/>
          <a:p>
            <a:fld id="{E7A6577B-3E9D-4F5A-ACB5-EFEF3A5C3D78}" type="slidenum">
              <a:rPr lang="en-US" smtClean="0"/>
              <a:pPr/>
              <a:t>3</a:t>
            </a:fld>
            <a:endParaRPr lang="en-US" smtClean="0"/>
          </a:p>
        </p:txBody>
      </p:sp>
      <p:sp>
        <p:nvSpPr>
          <p:cNvPr id="344067" name="Rectangle 2"/>
          <p:cNvSpPr>
            <a:spLocks noGrp="1" noRot="1" noChangeAspect="1" noChangeArrowheads="1" noTextEdit="1"/>
          </p:cNvSpPr>
          <p:nvPr>
            <p:ph type="sldImg"/>
          </p:nvPr>
        </p:nvSpPr>
        <p:spPr bwMode="auto">
          <a:xfrm>
            <a:off x="854075" y="744538"/>
            <a:ext cx="4960938" cy="3722687"/>
          </a:xfrm>
          <a:prstGeom prst="rect">
            <a:avLst/>
          </a:prstGeom>
          <a:solidFill>
            <a:srgbClr val="FFFFFF"/>
          </a:solidFill>
          <a:ln>
            <a:solidFill>
              <a:srgbClr val="000000"/>
            </a:solidFill>
            <a:miter lim="800000"/>
            <a:headEnd/>
            <a:tailEnd/>
          </a:ln>
        </p:spPr>
      </p:sp>
      <p:sp>
        <p:nvSpPr>
          <p:cNvPr id="344068" name="Rectangle 3"/>
          <p:cNvSpPr>
            <a:spLocks noGrp="1" noChangeArrowheads="1"/>
          </p:cNvSpPr>
          <p:nvPr>
            <p:ph type="body" idx="1"/>
          </p:nvPr>
        </p:nvSpPr>
        <p:spPr bwMode="auto">
          <a:xfrm>
            <a:off x="666750" y="4714875"/>
            <a:ext cx="5335588" cy="4468813"/>
          </a:xfrm>
          <a:prstGeom prst="rect">
            <a:avLst/>
          </a:prstGeom>
          <a:solidFill>
            <a:srgbClr val="FFFFFF"/>
          </a:solidFill>
          <a:ln>
            <a:solidFill>
              <a:srgbClr val="000000"/>
            </a:solidFill>
            <a:miter lim="800000"/>
            <a:headEnd/>
            <a:tailEnd/>
          </a:ln>
        </p:spPr>
        <p:txBody>
          <a:bodyPr lIns="95507" tIns="47754" rIns="95507" bIns="47754"/>
          <a:lstStyle/>
          <a:p>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2" name="Rectangle 5"/>
          <p:cNvSpPr>
            <a:spLocks noGrp="1" noChangeArrowheads="1"/>
          </p:cNvSpPr>
          <p:nvPr>
            <p:ph type="sldNum" sz="quarter" idx="5"/>
          </p:nvPr>
        </p:nvSpPr>
        <p:spPr>
          <a:noFill/>
        </p:spPr>
        <p:txBody>
          <a:bodyPr/>
          <a:lstStyle/>
          <a:p>
            <a:fld id="{B938D5F1-3160-48CD-960C-926DE33AF4AE}" type="slidenum">
              <a:rPr lang="en-US" smtClean="0"/>
              <a:pPr/>
              <a:t>46</a:t>
            </a:fld>
            <a:endParaRPr lang="en-US" smtClean="0"/>
          </a:p>
        </p:txBody>
      </p:sp>
      <p:sp>
        <p:nvSpPr>
          <p:cNvPr id="409603"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409604"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50" name="Rectangle 5"/>
          <p:cNvSpPr>
            <a:spLocks noGrp="1" noChangeArrowheads="1"/>
          </p:cNvSpPr>
          <p:nvPr>
            <p:ph type="sldNum" sz="quarter" idx="5"/>
          </p:nvPr>
        </p:nvSpPr>
        <p:spPr>
          <a:noFill/>
        </p:spPr>
        <p:txBody>
          <a:bodyPr/>
          <a:lstStyle/>
          <a:p>
            <a:fld id="{528F2B36-B1C1-475D-A15F-C26DABD12183}" type="slidenum">
              <a:rPr lang="en-US" smtClean="0"/>
              <a:pPr/>
              <a:t>47</a:t>
            </a:fld>
            <a:endParaRPr lang="en-US" smtClean="0"/>
          </a:p>
        </p:txBody>
      </p:sp>
      <p:sp>
        <p:nvSpPr>
          <p:cNvPr id="411651"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411652"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3698" name="Rectangle 5"/>
          <p:cNvSpPr>
            <a:spLocks noGrp="1" noChangeArrowheads="1"/>
          </p:cNvSpPr>
          <p:nvPr>
            <p:ph type="sldNum" sz="quarter" idx="5"/>
          </p:nvPr>
        </p:nvSpPr>
        <p:spPr>
          <a:noFill/>
        </p:spPr>
        <p:txBody>
          <a:bodyPr/>
          <a:lstStyle/>
          <a:p>
            <a:fld id="{CD780D5A-B6AF-406D-B512-92B803460E49}" type="slidenum">
              <a:rPr lang="en-US" smtClean="0"/>
              <a:pPr/>
              <a:t>48</a:t>
            </a:fld>
            <a:endParaRPr lang="en-US" smtClean="0"/>
          </a:p>
        </p:txBody>
      </p:sp>
      <p:sp>
        <p:nvSpPr>
          <p:cNvPr id="413699"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413700"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Rectangle 5"/>
          <p:cNvSpPr>
            <a:spLocks noGrp="1" noChangeArrowheads="1"/>
          </p:cNvSpPr>
          <p:nvPr>
            <p:ph type="sldNum" sz="quarter" idx="5"/>
          </p:nvPr>
        </p:nvSpPr>
        <p:spPr>
          <a:noFill/>
        </p:spPr>
        <p:txBody>
          <a:bodyPr/>
          <a:lstStyle/>
          <a:p>
            <a:fld id="{E42B08EC-D59B-40A6-BA2A-43D04EC24B3A}" type="slidenum">
              <a:rPr lang="en-US" smtClean="0"/>
              <a:pPr/>
              <a:t>5</a:t>
            </a:fld>
            <a:endParaRPr lang="en-US" smtClean="0"/>
          </a:p>
        </p:txBody>
      </p:sp>
      <p:sp>
        <p:nvSpPr>
          <p:cNvPr id="350211"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350212"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Rectangle 5"/>
          <p:cNvSpPr>
            <a:spLocks noGrp="1" noChangeArrowheads="1"/>
          </p:cNvSpPr>
          <p:nvPr>
            <p:ph type="sldNum" sz="quarter" idx="5"/>
          </p:nvPr>
        </p:nvSpPr>
        <p:spPr>
          <a:noFill/>
        </p:spPr>
        <p:txBody>
          <a:bodyPr/>
          <a:lstStyle/>
          <a:p>
            <a:fld id="{13F51BA8-D616-482D-9B0F-C56A9C9161C3}" type="slidenum">
              <a:rPr lang="en-US" smtClean="0"/>
              <a:pPr/>
              <a:t>6</a:t>
            </a:fld>
            <a:endParaRPr lang="en-US" smtClean="0"/>
          </a:p>
        </p:txBody>
      </p:sp>
      <p:sp>
        <p:nvSpPr>
          <p:cNvPr id="405507"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405508"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Rectangle 5"/>
          <p:cNvSpPr>
            <a:spLocks noGrp="1" noChangeArrowheads="1"/>
          </p:cNvSpPr>
          <p:nvPr>
            <p:ph type="sldNum" sz="quarter" idx="5"/>
          </p:nvPr>
        </p:nvSpPr>
        <p:spPr>
          <a:noFill/>
        </p:spPr>
        <p:txBody>
          <a:bodyPr/>
          <a:lstStyle/>
          <a:p>
            <a:fld id="{DBD9BD41-22FF-4210-870D-2FC48DF0CE02}" type="slidenum">
              <a:rPr lang="en-US" smtClean="0"/>
              <a:pPr/>
              <a:t>32</a:t>
            </a:fld>
            <a:endParaRPr lang="en-US" smtClean="0"/>
          </a:p>
        </p:txBody>
      </p:sp>
      <p:sp>
        <p:nvSpPr>
          <p:cNvPr id="387075"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387076"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8098" name="Rectangle 5"/>
          <p:cNvSpPr>
            <a:spLocks noGrp="1" noChangeArrowheads="1"/>
          </p:cNvSpPr>
          <p:nvPr>
            <p:ph type="sldNum" sz="quarter" idx="5"/>
          </p:nvPr>
        </p:nvSpPr>
        <p:spPr>
          <a:noFill/>
        </p:spPr>
        <p:txBody>
          <a:bodyPr/>
          <a:lstStyle/>
          <a:p>
            <a:fld id="{92836FD8-AC17-4EDE-A7C3-7BAF6F563463}" type="slidenum">
              <a:rPr lang="en-US" smtClean="0"/>
              <a:pPr/>
              <a:t>33</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146" name="Rectangle 5"/>
          <p:cNvSpPr>
            <a:spLocks noGrp="1" noChangeArrowheads="1"/>
          </p:cNvSpPr>
          <p:nvPr>
            <p:ph type="sldNum" sz="quarter" idx="5"/>
          </p:nvPr>
        </p:nvSpPr>
        <p:spPr>
          <a:noFill/>
        </p:spPr>
        <p:txBody>
          <a:bodyPr/>
          <a:lstStyle/>
          <a:p>
            <a:fld id="{A980E969-5661-4433-B70A-95C27BCA6CE4}" type="slidenum">
              <a:rPr lang="en-US" smtClean="0"/>
              <a:pPr/>
              <a:t>34</a:t>
            </a:fld>
            <a:endParaRPr lang="en-US" smtClean="0"/>
          </a:p>
        </p:txBody>
      </p:sp>
      <p:sp>
        <p:nvSpPr>
          <p:cNvPr id="390147"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390148"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Rectangle 5"/>
          <p:cNvSpPr>
            <a:spLocks noGrp="1" noChangeArrowheads="1"/>
          </p:cNvSpPr>
          <p:nvPr>
            <p:ph type="sldNum" sz="quarter" idx="5"/>
          </p:nvPr>
        </p:nvSpPr>
        <p:spPr>
          <a:noFill/>
        </p:spPr>
        <p:txBody>
          <a:bodyPr/>
          <a:lstStyle/>
          <a:p>
            <a:fld id="{91B79844-4545-46D5-83AA-94C80FC5A84F}" type="slidenum">
              <a:rPr lang="en-US" smtClean="0"/>
              <a:pPr/>
              <a:t>35</a:t>
            </a:fld>
            <a:endParaRPr lang="en-US" smtClean="0"/>
          </a:p>
        </p:txBody>
      </p:sp>
      <p:sp>
        <p:nvSpPr>
          <p:cNvPr id="391171"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391172"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3218" name="Rectangle 5"/>
          <p:cNvSpPr>
            <a:spLocks noGrp="1" noChangeArrowheads="1"/>
          </p:cNvSpPr>
          <p:nvPr>
            <p:ph type="sldNum" sz="quarter" idx="5"/>
          </p:nvPr>
        </p:nvSpPr>
        <p:spPr>
          <a:noFill/>
        </p:spPr>
        <p:txBody>
          <a:bodyPr/>
          <a:lstStyle/>
          <a:p>
            <a:fld id="{2C2894C5-9C60-4925-AB2B-1A7EA6EA845C}" type="slidenum">
              <a:rPr lang="en-US" smtClean="0"/>
              <a:pPr/>
              <a:t>36</a:t>
            </a:fld>
            <a:endParaRPr lang="en-US" smtClean="0"/>
          </a:p>
        </p:txBody>
      </p:sp>
      <p:sp>
        <p:nvSpPr>
          <p:cNvPr id="393219"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393220"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2" name="Rectangle 5"/>
          <p:cNvSpPr>
            <a:spLocks noGrp="1" noChangeArrowheads="1"/>
          </p:cNvSpPr>
          <p:nvPr>
            <p:ph type="sldNum" sz="quarter" idx="5"/>
          </p:nvPr>
        </p:nvSpPr>
        <p:spPr>
          <a:noFill/>
        </p:spPr>
        <p:txBody>
          <a:bodyPr/>
          <a:lstStyle/>
          <a:p>
            <a:fld id="{17E34901-5E85-4131-8DDC-75BBE5471D0E}" type="slidenum">
              <a:rPr lang="en-US" smtClean="0"/>
              <a:pPr/>
              <a:t>38</a:t>
            </a:fld>
            <a:endParaRPr lang="en-US" smtClean="0"/>
          </a:p>
        </p:txBody>
      </p:sp>
      <p:sp>
        <p:nvSpPr>
          <p:cNvPr id="404483"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404484"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C008EAFB-C690-49A0-A375-242BFC914FB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8813AE73-4F51-4EA6-AA4D-0415513832E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234950"/>
            <a:ext cx="1943100" cy="578485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762000" y="234950"/>
            <a:ext cx="5676900" cy="5784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3EA2BBD9-B25E-4714-9257-6555F1994EE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1D13D98B-180D-4943-9A4C-A76234979AF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1C5E02BE-422A-49F1-91E3-F03120FFB0A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7620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244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668B6E2A-4024-4472-99CC-9014F770BDF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2"/>
          <p:cNvSpPr>
            <a:spLocks noGrp="1" noChangeArrowheads="1"/>
          </p:cNvSpPr>
          <p:nvPr>
            <p:ph type="dt" sz="half" idx="10"/>
          </p:nvPr>
        </p:nvSpPr>
        <p:spPr>
          <a:ln/>
        </p:spPr>
        <p:txBody>
          <a:bodyPr/>
          <a:lstStyle>
            <a:lvl1pPr>
              <a:defRPr/>
            </a:lvl1pPr>
          </a:lstStyle>
          <a:p>
            <a:pPr>
              <a:defRPr/>
            </a:pPr>
            <a:endParaRPr lang="en-US"/>
          </a:p>
        </p:txBody>
      </p:sp>
      <p:sp>
        <p:nvSpPr>
          <p:cNvPr id="8" name="Rectangle 3"/>
          <p:cNvSpPr>
            <a:spLocks noGrp="1" noChangeArrowheads="1"/>
          </p:cNvSpPr>
          <p:nvPr>
            <p:ph type="ftr" sz="quarter" idx="11"/>
          </p:nvPr>
        </p:nvSpPr>
        <p:spPr>
          <a:ln/>
        </p:spPr>
        <p:txBody>
          <a:bodyPr/>
          <a:lstStyle>
            <a:lvl1pPr>
              <a:defRPr/>
            </a:lvl1pPr>
          </a:lstStyle>
          <a:p>
            <a:pPr>
              <a:defRPr/>
            </a:pPr>
            <a:endParaRPr lang="en-US"/>
          </a:p>
        </p:txBody>
      </p:sp>
      <p:sp>
        <p:nvSpPr>
          <p:cNvPr id="9" name="Rectangle 4"/>
          <p:cNvSpPr>
            <a:spLocks noGrp="1" noChangeArrowheads="1"/>
          </p:cNvSpPr>
          <p:nvPr>
            <p:ph type="sldNum" sz="quarter" idx="12"/>
          </p:nvPr>
        </p:nvSpPr>
        <p:spPr>
          <a:ln/>
        </p:spPr>
        <p:txBody>
          <a:bodyPr/>
          <a:lstStyle>
            <a:lvl1pPr>
              <a:defRPr/>
            </a:lvl1pPr>
          </a:lstStyle>
          <a:p>
            <a:pPr>
              <a:defRPr/>
            </a:pPr>
            <a:fld id="{75B24D62-92A5-424E-B766-318BCB6BA03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2"/>
          <p:cNvSpPr>
            <a:spLocks noGrp="1" noChangeArrowheads="1"/>
          </p:cNvSpPr>
          <p:nvPr>
            <p:ph type="dt" sz="half" idx="10"/>
          </p:nvPr>
        </p:nvSpPr>
        <p:spPr>
          <a:ln/>
        </p:spPr>
        <p:txBody>
          <a:bodyPr/>
          <a:lstStyle>
            <a:lvl1pPr>
              <a:defRPr/>
            </a:lvl1pPr>
          </a:lstStyle>
          <a:p>
            <a:pPr>
              <a:defRPr/>
            </a:pPr>
            <a:endParaRPr lang="en-US"/>
          </a:p>
        </p:txBody>
      </p:sp>
      <p:sp>
        <p:nvSpPr>
          <p:cNvPr id="4" name="Rectangle 3"/>
          <p:cNvSpPr>
            <a:spLocks noGrp="1" noChangeArrowheads="1"/>
          </p:cNvSpPr>
          <p:nvPr>
            <p:ph type="ftr" sz="quarter" idx="11"/>
          </p:nvPr>
        </p:nvSpPr>
        <p:spPr>
          <a:ln/>
        </p:spPr>
        <p:txBody>
          <a:bodyPr/>
          <a:lstStyle>
            <a:lvl1pPr>
              <a:defRPr/>
            </a:lvl1pPr>
          </a:lstStyle>
          <a:p>
            <a:pPr>
              <a:defRPr/>
            </a:pPr>
            <a:endParaRPr lang="en-US"/>
          </a:p>
        </p:txBody>
      </p:sp>
      <p:sp>
        <p:nvSpPr>
          <p:cNvPr id="5" name="Rectangle 4"/>
          <p:cNvSpPr>
            <a:spLocks noGrp="1" noChangeArrowheads="1"/>
          </p:cNvSpPr>
          <p:nvPr>
            <p:ph type="sldNum" sz="quarter" idx="12"/>
          </p:nvPr>
        </p:nvSpPr>
        <p:spPr>
          <a:ln/>
        </p:spPr>
        <p:txBody>
          <a:bodyPr/>
          <a:lstStyle>
            <a:lvl1pPr>
              <a:defRPr/>
            </a:lvl1pPr>
          </a:lstStyle>
          <a:p>
            <a:pPr>
              <a:defRPr/>
            </a:pPr>
            <a:fld id="{637955AB-C7D9-46A2-B453-6A8AA7FAE69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p>
        </p:txBody>
      </p:sp>
      <p:sp>
        <p:nvSpPr>
          <p:cNvPr id="3" name="Rectangle 3"/>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4"/>
          <p:cNvSpPr>
            <a:spLocks noGrp="1" noChangeArrowheads="1"/>
          </p:cNvSpPr>
          <p:nvPr>
            <p:ph type="sldNum" sz="quarter" idx="12"/>
          </p:nvPr>
        </p:nvSpPr>
        <p:spPr>
          <a:ln/>
        </p:spPr>
        <p:txBody>
          <a:bodyPr/>
          <a:lstStyle>
            <a:lvl1pPr>
              <a:defRPr/>
            </a:lvl1pPr>
          </a:lstStyle>
          <a:p>
            <a:pPr>
              <a:defRPr/>
            </a:pPr>
            <a:fld id="{B937284D-79FE-4F4F-8256-6A1CFCAC4EB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3AC9BA8F-0CC0-43B6-9A69-235B9583A74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3D0309D8-A0BB-4BEE-9146-2C92983110D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solidFill>
                  <a:schemeClr val="tx1"/>
                </a:solidFill>
              </a:defRPr>
            </a:lvl1pPr>
          </a:lstStyle>
          <a:p>
            <a:pPr>
              <a:defRPr/>
            </a:pPr>
            <a:endParaRPr lang="en-US"/>
          </a:p>
        </p:txBody>
      </p:sp>
      <p:sp>
        <p:nvSpPr>
          <p:cNvPr id="1027" name="Rectangle 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solidFill>
                  <a:schemeClr val="tx1"/>
                </a:solidFill>
              </a:defRPr>
            </a:lvl1pPr>
          </a:lstStyle>
          <a:p>
            <a:pPr>
              <a:defRPr/>
            </a:pPr>
            <a:endParaRPr lang="en-US"/>
          </a:p>
        </p:txBody>
      </p:sp>
      <p:sp>
        <p:nvSpPr>
          <p:cNvPr id="1028" name="Rectangle 4"/>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chemeClr val="tx1"/>
                </a:solidFill>
              </a:defRPr>
            </a:lvl1pPr>
          </a:lstStyle>
          <a:p>
            <a:pPr>
              <a:defRPr/>
            </a:pPr>
            <a:fld id="{9137C985-6E3D-4669-8A43-56D79E170C7B}" type="slidenum">
              <a:rPr lang="en-US"/>
              <a:pPr>
                <a:defRPr/>
              </a:pPr>
              <a:t>‹#›</a:t>
            </a:fld>
            <a:endParaRPr lang="en-US"/>
          </a:p>
        </p:txBody>
      </p:sp>
      <p:sp>
        <p:nvSpPr>
          <p:cNvPr id="1029" name="Rectangle 5"/>
          <p:cNvSpPr>
            <a:spLocks noGrp="1" noChangeArrowheads="1"/>
          </p:cNvSpPr>
          <p:nvPr>
            <p:ph type="title"/>
          </p:nvPr>
        </p:nvSpPr>
        <p:spPr bwMode="auto">
          <a:xfrm>
            <a:off x="768350" y="234950"/>
            <a:ext cx="7759700" cy="1149350"/>
          </a:xfrm>
          <a:prstGeom prst="rect">
            <a:avLst/>
          </a:prstGeom>
          <a:solidFill>
            <a:schemeClr val="bg1"/>
          </a:solidFill>
          <a:ln w="12700">
            <a:noFill/>
            <a:miter lim="800000"/>
            <a:headEnd/>
            <a:tailEnd/>
          </a:ln>
          <a:effectLst/>
        </p:spPr>
        <p:txBody>
          <a:bodyPr vert="horz" wrap="square" lIns="92075" tIns="46038" rIns="92075" bIns="46038" numCol="1" anchor="b" anchorCtr="0" compatLnSpc="1">
            <a:prstTxWarp prst="textNoShape">
              <a:avLst/>
            </a:prstTxWarp>
          </a:bodyPr>
          <a:lstStyle/>
          <a:p>
            <a:pPr lvl="0"/>
            <a:r>
              <a:rPr lang="en-US" smtClean="0"/>
              <a:t>Click to edit Master title style</a:t>
            </a:r>
          </a:p>
        </p:txBody>
      </p:sp>
      <p:sp>
        <p:nvSpPr>
          <p:cNvPr id="3078" name="Rectangle 6"/>
          <p:cNvSpPr>
            <a:spLocks noGrp="1" noChangeArrowheads="1"/>
          </p:cNvSpPr>
          <p:nvPr>
            <p:ph type="body" idx="1"/>
          </p:nvPr>
        </p:nvSpPr>
        <p:spPr bwMode="auto">
          <a:xfrm>
            <a:off x="762000" y="19050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TextBox 1"/>
          <p:cNvSpPr txBox="1"/>
          <p:nvPr userDrawn="1"/>
        </p:nvSpPr>
        <p:spPr>
          <a:xfrm>
            <a:off x="3865" y="6334780"/>
            <a:ext cx="4918078" cy="523220"/>
          </a:xfrm>
          <a:prstGeom prst="rect">
            <a:avLst/>
          </a:prstGeom>
          <a:noFill/>
        </p:spPr>
        <p:txBody>
          <a:bodyPr wrap="none" rtlCol="0">
            <a:spAutoFit/>
          </a:bodyPr>
          <a:lstStyle/>
          <a:p>
            <a:r>
              <a:rPr lang="en-GB" sz="1400" dirty="0" smtClean="0"/>
              <a:t>© Colin Eden and Fran Ackermann: Lecture Notes</a:t>
            </a:r>
          </a:p>
          <a:p>
            <a:r>
              <a:rPr lang="en-GB" sz="1400" dirty="0" smtClean="0"/>
              <a:t>For</a:t>
            </a:r>
            <a:r>
              <a:rPr lang="en-GB" sz="1400" baseline="0" dirty="0" smtClean="0"/>
              <a:t> Making Strategy: Mapping Out Strategic Success, Sage, 2011</a:t>
            </a:r>
            <a:endParaRPr lang="en-GB" sz="14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2pPr>
      <a:lvl3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3pPr>
      <a:lvl4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4pPr>
      <a:lvl5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5pPr>
      <a:lvl6pPr marL="4572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6pPr>
      <a:lvl7pPr marL="9144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7pPr>
      <a:lvl8pPr marL="13716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8pPr>
      <a:lvl9pPr marL="18288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rgbClr val="FC0128"/>
        </a:buClr>
        <a:buSzPct val="75000"/>
        <a:buFont typeface="Wingdings" pitchFamily="2" charset="2"/>
        <a:buChar char="q"/>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FC0128"/>
        </a:buClr>
        <a:buSzPct val="100000"/>
        <a:buChar char="•"/>
        <a:defRPr sz="2800">
          <a:solidFill>
            <a:schemeClr val="tx1"/>
          </a:solidFill>
          <a:latin typeface="+mn-lt"/>
        </a:defRPr>
      </a:lvl2pPr>
      <a:lvl3pPr marL="1143000" indent="-228600" algn="l" rtl="0" eaLnBrk="0" fontAlgn="base" hangingPunct="0">
        <a:spcBef>
          <a:spcPct val="20000"/>
        </a:spcBef>
        <a:spcAft>
          <a:spcPct val="0"/>
        </a:spcAft>
        <a:buClr>
          <a:srgbClr val="FC0128"/>
        </a:buClr>
        <a:buSzPct val="100000"/>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SzPct val="100000"/>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SzPct val="100000"/>
        <a:buChar char="–"/>
        <a:defRPr sz="2000">
          <a:solidFill>
            <a:schemeClr val="tx1"/>
          </a:solidFill>
          <a:latin typeface="+mn-lt"/>
        </a:defRPr>
      </a:lvl5pPr>
      <a:lvl6pPr marL="2514600" indent="-228600" algn="l" rtl="0" eaLnBrk="0" fontAlgn="base" hangingPunct="0">
        <a:spcBef>
          <a:spcPct val="20000"/>
        </a:spcBef>
        <a:spcAft>
          <a:spcPct val="0"/>
        </a:spcAft>
        <a:buClr>
          <a:schemeClr val="tx2"/>
        </a:buClr>
        <a:buSzPct val="100000"/>
        <a:buChar char="–"/>
        <a:defRPr sz="2000">
          <a:solidFill>
            <a:schemeClr val="tx1"/>
          </a:solidFill>
          <a:latin typeface="+mn-lt"/>
        </a:defRPr>
      </a:lvl6pPr>
      <a:lvl7pPr marL="2971800" indent="-228600" algn="l" rtl="0" eaLnBrk="0" fontAlgn="base" hangingPunct="0">
        <a:spcBef>
          <a:spcPct val="20000"/>
        </a:spcBef>
        <a:spcAft>
          <a:spcPct val="0"/>
        </a:spcAft>
        <a:buClr>
          <a:schemeClr val="tx2"/>
        </a:buClr>
        <a:buSzPct val="100000"/>
        <a:buChar char="–"/>
        <a:defRPr sz="2000">
          <a:solidFill>
            <a:schemeClr val="tx1"/>
          </a:solidFill>
          <a:latin typeface="+mn-lt"/>
        </a:defRPr>
      </a:lvl7pPr>
      <a:lvl8pPr marL="3429000" indent="-228600" algn="l" rtl="0" eaLnBrk="0" fontAlgn="base" hangingPunct="0">
        <a:spcBef>
          <a:spcPct val="20000"/>
        </a:spcBef>
        <a:spcAft>
          <a:spcPct val="0"/>
        </a:spcAft>
        <a:buClr>
          <a:schemeClr val="tx2"/>
        </a:buClr>
        <a:buSzPct val="100000"/>
        <a:buChar char="–"/>
        <a:defRPr sz="2000">
          <a:solidFill>
            <a:schemeClr val="tx1"/>
          </a:solidFill>
          <a:latin typeface="+mn-lt"/>
        </a:defRPr>
      </a:lvl8pPr>
      <a:lvl9pPr marL="3886200" indent="-228600" algn="l" rtl="0" eaLnBrk="0" fontAlgn="base" hangingPunct="0">
        <a:spcBef>
          <a:spcPct val="20000"/>
        </a:spcBef>
        <a:spcAft>
          <a:spcPct val="0"/>
        </a:spcAft>
        <a:buClr>
          <a:schemeClr val="tx2"/>
        </a:buClr>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comments" Target="../comments/comment3.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188640"/>
            <a:ext cx="7830616" cy="5816977"/>
          </a:xfrm>
          <a:prstGeom prst="rect">
            <a:avLst/>
          </a:prstGeom>
        </p:spPr>
        <p:txBody>
          <a:bodyPr wrap="square">
            <a:spAutoFit/>
          </a:bodyPr>
          <a:lstStyle/>
          <a:p>
            <a:pPr algn="ctr"/>
            <a:r>
              <a:rPr lang="en-GB" sz="2000" dirty="0">
                <a:solidFill>
                  <a:schemeClr val="accent2"/>
                </a:solidFill>
                <a:effectLst>
                  <a:outerShdw blurRad="38100" dist="38100" dir="2700000" algn="tl">
                    <a:srgbClr val="000000">
                      <a:alpha val="43137"/>
                    </a:srgbClr>
                  </a:outerShdw>
                </a:effectLst>
              </a:rPr>
              <a:t>Files mounted on the </a:t>
            </a:r>
            <a:r>
              <a:rPr lang="en-GB" sz="2000" dirty="0" smtClean="0">
                <a:solidFill>
                  <a:schemeClr val="accent2"/>
                </a:solidFill>
                <a:effectLst>
                  <a:outerShdw blurRad="38100" dist="38100" dir="2700000" algn="tl">
                    <a:srgbClr val="000000">
                      <a:alpha val="43137"/>
                    </a:srgbClr>
                  </a:outerShdw>
                </a:effectLst>
              </a:rPr>
              <a:t>Making </a:t>
            </a:r>
            <a:r>
              <a:rPr lang="en-GB" sz="2000" dirty="0">
                <a:solidFill>
                  <a:schemeClr val="accent2"/>
                </a:solidFill>
                <a:effectLst>
                  <a:outerShdw blurRad="38100" dist="38100" dir="2700000" algn="tl">
                    <a:srgbClr val="000000">
                      <a:alpha val="43137"/>
                    </a:srgbClr>
                  </a:outerShdw>
                </a:effectLst>
              </a:rPr>
              <a:t>Strategy </a:t>
            </a:r>
            <a:r>
              <a:rPr lang="en-GB" sz="2000" dirty="0" smtClean="0">
                <a:solidFill>
                  <a:schemeClr val="accent2"/>
                </a:solidFill>
                <a:effectLst>
                  <a:outerShdw blurRad="38100" dist="38100" dir="2700000" algn="tl">
                    <a:srgbClr val="000000">
                      <a:alpha val="43137"/>
                    </a:srgbClr>
                  </a:outerShdw>
                </a:effectLst>
              </a:rPr>
              <a:t>Sage web </a:t>
            </a:r>
            <a:r>
              <a:rPr lang="en-GB" sz="2000" dirty="0">
                <a:solidFill>
                  <a:schemeClr val="accent2"/>
                </a:solidFill>
                <a:effectLst>
                  <a:outerShdw blurRad="38100" dist="38100" dir="2700000" algn="tl">
                    <a:srgbClr val="000000">
                      <a:alpha val="43137"/>
                    </a:srgbClr>
                  </a:outerShdw>
                </a:effectLst>
              </a:rPr>
              <a:t>site</a:t>
            </a:r>
          </a:p>
          <a:p>
            <a:pPr lvl="0"/>
            <a:endParaRPr lang="en-GB" sz="1600" b="1" dirty="0" smtClean="0">
              <a:solidFill>
                <a:schemeClr val="tx1"/>
              </a:solidFill>
            </a:endParaRPr>
          </a:p>
          <a:p>
            <a:pPr lvl="0"/>
            <a:r>
              <a:rPr lang="en-GB" sz="1600" b="1" dirty="0" smtClean="0">
                <a:solidFill>
                  <a:schemeClr val="tx1"/>
                </a:solidFill>
              </a:rPr>
              <a:t>Six </a:t>
            </a:r>
            <a:r>
              <a:rPr lang="en-GB" sz="1600" b="1" dirty="0">
                <a:solidFill>
                  <a:schemeClr val="tx1"/>
                </a:solidFill>
              </a:rPr>
              <a:t>sets of PowerPoint slides:</a:t>
            </a:r>
          </a:p>
          <a:p>
            <a:pPr lvl="1"/>
            <a:r>
              <a:rPr lang="en-GB" sz="1600" dirty="0">
                <a:solidFill>
                  <a:schemeClr val="tx1"/>
                </a:solidFill>
              </a:rPr>
              <a:t>Introduction to Making Strategy</a:t>
            </a:r>
          </a:p>
          <a:p>
            <a:pPr lvl="1"/>
            <a:r>
              <a:rPr lang="en-GB" sz="1600" dirty="0">
                <a:solidFill>
                  <a:schemeClr val="tx1"/>
                </a:solidFill>
              </a:rPr>
              <a:t>Strategy as the Prioritisation and Management of Key Issues</a:t>
            </a:r>
          </a:p>
          <a:p>
            <a:pPr lvl="1"/>
            <a:r>
              <a:rPr lang="en-GB" sz="1600" dirty="0">
                <a:solidFill>
                  <a:schemeClr val="tx1"/>
                </a:solidFill>
              </a:rPr>
              <a:t>Strategy as Purpose: Agreeing Goals and Aspirations for the Organisation</a:t>
            </a:r>
          </a:p>
          <a:p>
            <a:pPr lvl="1"/>
            <a:r>
              <a:rPr lang="en-GB" sz="1600" dirty="0">
                <a:solidFill>
                  <a:schemeClr val="tx1"/>
                </a:solidFill>
              </a:rPr>
              <a:t>Strategy as Competitive advantage </a:t>
            </a:r>
          </a:p>
          <a:p>
            <a:pPr lvl="1"/>
            <a:r>
              <a:rPr lang="en-GB" sz="1600" dirty="0">
                <a:solidFill>
                  <a:schemeClr val="tx1"/>
                </a:solidFill>
              </a:rPr>
              <a:t>Closure</a:t>
            </a:r>
          </a:p>
          <a:p>
            <a:r>
              <a:rPr lang="en-GB" sz="1600" dirty="0">
                <a:solidFill>
                  <a:schemeClr val="tx1"/>
                </a:solidFill>
              </a:rPr>
              <a:t>These slides are intended only as a supplement to the book and do not represent a complete picture of the theory, concepts, or practice that lie behind the approach to strategy.  They provide some further examples and pick out some main themes.</a:t>
            </a:r>
          </a:p>
          <a:p>
            <a:r>
              <a:rPr lang="en-GB" sz="1600" dirty="0">
                <a:solidFill>
                  <a:schemeClr val="tx1"/>
                </a:solidFill>
              </a:rPr>
              <a:t>They have been designed so that they can be modified and added to.  However, the copyright of the material lies with the authors.</a:t>
            </a:r>
          </a:p>
          <a:p>
            <a:r>
              <a:rPr lang="en-GB" sz="1600" dirty="0">
                <a:solidFill>
                  <a:schemeClr val="tx1"/>
                </a:solidFill>
              </a:rPr>
              <a:t> </a:t>
            </a:r>
          </a:p>
          <a:p>
            <a:pPr lvl="0"/>
            <a:r>
              <a:rPr lang="en-GB" sz="1600" b="1" dirty="0">
                <a:solidFill>
                  <a:schemeClr val="tx1"/>
                </a:solidFill>
              </a:rPr>
              <a:t>Four sets of PowerPoint slides </a:t>
            </a:r>
            <a:r>
              <a:rPr lang="en-GB" sz="1600" dirty="0">
                <a:solidFill>
                  <a:schemeClr val="tx1"/>
                </a:solidFill>
              </a:rPr>
              <a:t>that list the tasks for each of the four forums.  These are directly from the book and save retyping them if required.</a:t>
            </a:r>
          </a:p>
          <a:p>
            <a:r>
              <a:rPr lang="en-GB" sz="1600" dirty="0">
                <a:solidFill>
                  <a:schemeClr val="tx1"/>
                </a:solidFill>
              </a:rPr>
              <a:t> </a:t>
            </a:r>
          </a:p>
          <a:p>
            <a:pPr lvl="0"/>
            <a:r>
              <a:rPr lang="en-GB" sz="1600" b="1" dirty="0">
                <a:solidFill>
                  <a:schemeClr val="tx1"/>
                </a:solidFill>
              </a:rPr>
              <a:t>A 2-page quick guide to the use of </a:t>
            </a:r>
            <a:r>
              <a:rPr lang="en-GB" sz="1600" b="1" i="1" dirty="0">
                <a:solidFill>
                  <a:schemeClr val="tx1"/>
                </a:solidFill>
              </a:rPr>
              <a:t>Decision Explorer.  </a:t>
            </a:r>
            <a:r>
              <a:rPr lang="en-GB" sz="1600" dirty="0">
                <a:solidFill>
                  <a:schemeClr val="tx1"/>
                </a:solidFill>
              </a:rPr>
              <a:t>This guide provides the majority of the ‘hot-key’ instructions that used extensively during the Making Strategy process.</a:t>
            </a:r>
          </a:p>
          <a:p>
            <a:r>
              <a:rPr lang="en-GB" sz="1600" dirty="0">
                <a:solidFill>
                  <a:schemeClr val="tx1"/>
                </a:solidFill>
              </a:rPr>
              <a:t> </a:t>
            </a:r>
          </a:p>
          <a:p>
            <a:pPr lvl="0"/>
            <a:r>
              <a:rPr lang="en-GB" sz="1600" b="1" dirty="0">
                <a:solidFill>
                  <a:schemeClr val="tx1"/>
                </a:solidFill>
              </a:rPr>
              <a:t>Videos introducing the use of </a:t>
            </a:r>
            <a:r>
              <a:rPr lang="en-GB" sz="1600" b="1" i="1" dirty="0">
                <a:solidFill>
                  <a:schemeClr val="tx1"/>
                </a:solidFill>
              </a:rPr>
              <a:t>Decision Explorer</a:t>
            </a:r>
            <a:r>
              <a:rPr lang="en-GB" sz="1600" b="1" dirty="0">
                <a:solidFill>
                  <a:schemeClr val="tx1"/>
                </a:solidFill>
              </a:rPr>
              <a:t> </a:t>
            </a:r>
            <a:r>
              <a:rPr lang="en-GB" sz="1600" dirty="0">
                <a:solidFill>
                  <a:schemeClr val="tx1"/>
                </a:solidFill>
              </a:rPr>
              <a:t>in the issue management forum.  This provides a quick way of ‘getting the hang’ of using the software at a basic level.</a:t>
            </a:r>
          </a:p>
          <a:p>
            <a:r>
              <a:rPr lang="en-GB" sz="1600" dirty="0">
                <a:solidFill>
                  <a:schemeClr val="tx1"/>
                </a:solidFill>
              </a:rPr>
              <a:t> </a:t>
            </a:r>
          </a:p>
        </p:txBody>
      </p:sp>
    </p:spTree>
    <p:extLst>
      <p:ext uri="{BB962C8B-B14F-4D97-AF65-F5344CB8AC3E}">
        <p14:creationId xmlns:p14="http://schemas.microsoft.com/office/powerpoint/2010/main" xmlns="" val="1544919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GB" dirty="0">
                <a:effectLst>
                  <a:outerShdw blurRad="38100" dist="38100" dir="2700000" algn="tl">
                    <a:srgbClr val="000000">
                      <a:alpha val="43137"/>
                    </a:srgbClr>
                  </a:outerShdw>
                </a:effectLst>
              </a:rPr>
              <a:t>Reverse Engineering a published goals </a:t>
            </a:r>
            <a:r>
              <a:rPr lang="en-GB" dirty="0" smtClean="0">
                <a:effectLst>
                  <a:outerShdw blurRad="38100" dist="38100" dir="2700000" algn="tl">
                    <a:srgbClr val="000000">
                      <a:alpha val="43137"/>
                    </a:srgbClr>
                  </a:outerShdw>
                </a:effectLst>
              </a:rPr>
              <a:t>system</a:t>
            </a:r>
            <a:br>
              <a:rPr lang="en-GB" dirty="0" smtClean="0">
                <a:effectLst>
                  <a:outerShdw blurRad="38100" dist="38100" dir="2700000" algn="tl">
                    <a:srgbClr val="000000">
                      <a:alpha val="43137"/>
                    </a:srgbClr>
                  </a:outerShdw>
                </a:effectLst>
              </a:rPr>
            </a:br>
            <a:r>
              <a:rPr lang="en-GB" dirty="0" smtClean="0">
                <a:effectLst>
                  <a:outerShdw blurRad="38100" dist="38100" dir="2700000" algn="tl">
                    <a:srgbClr val="000000">
                      <a:alpha val="43137"/>
                    </a:srgbClr>
                  </a:outerShdw>
                </a:effectLst>
              </a:rPr>
              <a:t>Page 149-156</a:t>
            </a:r>
            <a:endParaRPr lang="en-GB"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2178976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extBox 1"/>
          <p:cNvSpPr txBox="1">
            <a:spLocks noChangeArrowheads="1"/>
          </p:cNvSpPr>
          <p:nvPr/>
        </p:nvSpPr>
        <p:spPr bwMode="auto">
          <a:xfrm>
            <a:off x="1357313" y="928688"/>
            <a:ext cx="6643687" cy="4832350"/>
          </a:xfrm>
          <a:prstGeom prst="rect">
            <a:avLst/>
          </a:prstGeom>
          <a:noFill/>
          <a:ln w="9525">
            <a:noFill/>
            <a:miter lim="800000"/>
            <a:headEnd/>
            <a:tailEnd/>
          </a:ln>
        </p:spPr>
        <p:txBody>
          <a:bodyPr>
            <a:spAutoFit/>
          </a:bodyPr>
          <a:lstStyle/>
          <a:p>
            <a:pPr algn="ctr"/>
            <a:r>
              <a:rPr lang="en-GB" sz="2800" b="1">
                <a:solidFill>
                  <a:schemeClr val="tx1"/>
                </a:solidFill>
                <a:latin typeface="Tahoma" pitchFamily="34" charset="0"/>
                <a:cs typeface="Tahoma" pitchFamily="34" charset="0"/>
              </a:rPr>
              <a:t>The Royal University for Women (Bahrain) </a:t>
            </a:r>
          </a:p>
          <a:p>
            <a:pPr algn="ctr"/>
            <a:endParaRPr lang="en-GB" sz="2800" b="1">
              <a:solidFill>
                <a:schemeClr val="tx1"/>
              </a:solidFill>
              <a:latin typeface="Tahoma" pitchFamily="34" charset="0"/>
              <a:cs typeface="Tahoma" pitchFamily="34" charset="0"/>
            </a:endParaRPr>
          </a:p>
          <a:p>
            <a:pPr algn="ctr"/>
            <a:r>
              <a:rPr lang="en-GB" sz="2800" b="1">
                <a:solidFill>
                  <a:schemeClr val="tx1"/>
                </a:solidFill>
                <a:latin typeface="Tahoma" pitchFamily="34" charset="0"/>
                <a:cs typeface="Tahoma" pitchFamily="34" charset="0"/>
              </a:rPr>
              <a:t>MISSION</a:t>
            </a:r>
          </a:p>
          <a:p>
            <a:endParaRPr lang="en-GB" sz="2800">
              <a:latin typeface="Tahoma" pitchFamily="34" charset="0"/>
              <a:cs typeface="Tahoma" pitchFamily="34" charset="0"/>
            </a:endParaRPr>
          </a:p>
          <a:p>
            <a:pPr algn="ctr"/>
            <a:r>
              <a:rPr lang="en-GB" sz="2800">
                <a:solidFill>
                  <a:schemeClr val="tx1"/>
                </a:solidFill>
                <a:latin typeface="Tahoma" pitchFamily="34" charset="0"/>
                <a:cs typeface="Tahoma" pitchFamily="34" charset="0"/>
              </a:rPr>
              <a:t>Offer students a rewarding and challenging multi-cultural learning environment that cultivates strong well rounded personalities, encourages leadership, and builds character, social consciousness and community.</a:t>
            </a:r>
          </a:p>
        </p:txBody>
      </p:sp>
      <p:sp>
        <p:nvSpPr>
          <p:cNvPr id="3" name="TextBox 2"/>
          <p:cNvSpPr txBox="1"/>
          <p:nvPr/>
        </p:nvSpPr>
        <p:spPr>
          <a:xfrm>
            <a:off x="3347864" y="260648"/>
            <a:ext cx="2063385" cy="523220"/>
          </a:xfrm>
          <a:prstGeom prst="rect">
            <a:avLst/>
          </a:prstGeom>
          <a:noFill/>
        </p:spPr>
        <p:txBody>
          <a:bodyPr wrap="none" rtlCol="0">
            <a:spAutoFit/>
          </a:bodyPr>
          <a:lstStyle/>
          <a:p>
            <a:r>
              <a:rPr lang="en-GB" sz="2800" b="1"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Example 1</a:t>
            </a:r>
            <a:endParaRPr lang="en-GB" sz="2800" b="1" dirty="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4" name="TextBox 3"/>
          <p:cNvSpPr txBox="1"/>
          <p:nvPr/>
        </p:nvSpPr>
        <p:spPr>
          <a:xfrm>
            <a:off x="6879058" y="1700808"/>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p150</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33651107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extBox 1"/>
          <p:cNvSpPr txBox="1">
            <a:spLocks noChangeArrowheads="1"/>
          </p:cNvSpPr>
          <p:nvPr/>
        </p:nvSpPr>
        <p:spPr bwMode="auto">
          <a:xfrm>
            <a:off x="1285875" y="714375"/>
            <a:ext cx="6786563" cy="5262563"/>
          </a:xfrm>
          <a:prstGeom prst="rect">
            <a:avLst/>
          </a:prstGeom>
          <a:noFill/>
          <a:ln w="9525">
            <a:noFill/>
            <a:miter lim="800000"/>
            <a:headEnd/>
            <a:tailEnd/>
          </a:ln>
        </p:spPr>
        <p:txBody>
          <a:bodyPr>
            <a:spAutoFit/>
          </a:bodyPr>
          <a:lstStyle/>
          <a:p>
            <a:pPr algn="ctr"/>
            <a:r>
              <a:rPr lang="en-GB" sz="2800" b="1" dirty="0">
                <a:solidFill>
                  <a:schemeClr val="tx1"/>
                </a:solidFill>
                <a:latin typeface="Tahoma" pitchFamily="34" charset="0"/>
                <a:cs typeface="Tahoma" pitchFamily="34" charset="0"/>
              </a:rPr>
              <a:t>The Royal University for Women (Bahrain) </a:t>
            </a:r>
          </a:p>
          <a:p>
            <a:pPr algn="ctr"/>
            <a:endParaRPr lang="en-GB" sz="2800" b="1" dirty="0">
              <a:solidFill>
                <a:schemeClr val="tx1"/>
              </a:solidFill>
              <a:latin typeface="Tahoma" pitchFamily="34" charset="0"/>
              <a:cs typeface="Tahoma" pitchFamily="34" charset="0"/>
            </a:endParaRPr>
          </a:p>
          <a:p>
            <a:pPr algn="ctr"/>
            <a:r>
              <a:rPr lang="en-GB" sz="2800" b="1" dirty="0">
                <a:solidFill>
                  <a:schemeClr val="tx1"/>
                </a:solidFill>
                <a:latin typeface="Tahoma" pitchFamily="34" charset="0"/>
                <a:cs typeface="Tahoma" pitchFamily="34" charset="0"/>
              </a:rPr>
              <a:t>MISSION</a:t>
            </a:r>
          </a:p>
          <a:p>
            <a:pPr algn="ctr"/>
            <a:endParaRPr lang="en-GB" sz="2800" dirty="0">
              <a:solidFill>
                <a:schemeClr val="tx1"/>
              </a:solidFill>
              <a:latin typeface="Tahoma" pitchFamily="34" charset="0"/>
              <a:cs typeface="Tahoma" pitchFamily="34" charset="0"/>
            </a:endParaRPr>
          </a:p>
          <a:p>
            <a:pPr algn="ctr"/>
            <a:r>
              <a:rPr lang="en-GB" sz="2800" dirty="0">
                <a:solidFill>
                  <a:schemeClr val="tx1"/>
                </a:solidFill>
                <a:latin typeface="Tahoma" pitchFamily="34" charset="0"/>
                <a:cs typeface="Tahoma" pitchFamily="34" charset="0"/>
              </a:rPr>
              <a:t>Offer students a 1) </a:t>
            </a:r>
            <a:r>
              <a:rPr lang="en-GB" sz="2800" i="1" dirty="0">
                <a:solidFill>
                  <a:schemeClr val="tx1"/>
                </a:solidFill>
                <a:latin typeface="Tahoma" pitchFamily="34" charset="0"/>
                <a:cs typeface="Tahoma" pitchFamily="34" charset="0"/>
              </a:rPr>
              <a:t>rewarding</a:t>
            </a:r>
            <a:r>
              <a:rPr lang="en-GB" sz="2800" dirty="0">
                <a:solidFill>
                  <a:schemeClr val="tx1"/>
                </a:solidFill>
                <a:latin typeface="Tahoma" pitchFamily="34" charset="0"/>
                <a:cs typeface="Tahoma" pitchFamily="34" charset="0"/>
              </a:rPr>
              <a:t> and </a:t>
            </a:r>
          </a:p>
          <a:p>
            <a:pPr algn="ctr"/>
            <a:r>
              <a:rPr lang="en-GB" sz="2800" dirty="0">
                <a:solidFill>
                  <a:schemeClr val="tx1"/>
                </a:solidFill>
                <a:latin typeface="Tahoma" pitchFamily="34" charset="0"/>
                <a:cs typeface="Tahoma" pitchFamily="34" charset="0"/>
              </a:rPr>
              <a:t>2) </a:t>
            </a:r>
            <a:r>
              <a:rPr lang="en-GB" sz="2800" i="1" dirty="0">
                <a:solidFill>
                  <a:schemeClr val="tx1"/>
                </a:solidFill>
                <a:latin typeface="Tahoma" pitchFamily="34" charset="0"/>
                <a:cs typeface="Tahoma" pitchFamily="34" charset="0"/>
              </a:rPr>
              <a:t>challenging</a:t>
            </a:r>
            <a:r>
              <a:rPr lang="en-GB" sz="2800" dirty="0">
                <a:solidFill>
                  <a:schemeClr val="tx1"/>
                </a:solidFill>
                <a:latin typeface="Tahoma" pitchFamily="34" charset="0"/>
                <a:cs typeface="Tahoma" pitchFamily="34" charset="0"/>
              </a:rPr>
              <a:t> :multi-cultural learning </a:t>
            </a:r>
            <a:r>
              <a:rPr lang="en-GB" sz="2800" u="sng" dirty="0">
                <a:solidFill>
                  <a:schemeClr val="tx1"/>
                </a:solidFill>
                <a:latin typeface="Tahoma" pitchFamily="34" charset="0"/>
                <a:cs typeface="Tahoma" pitchFamily="34" charset="0"/>
              </a:rPr>
              <a:t>environment</a:t>
            </a:r>
            <a:r>
              <a:rPr lang="en-GB" sz="2800" dirty="0">
                <a:solidFill>
                  <a:schemeClr val="tx1"/>
                </a:solidFill>
                <a:latin typeface="Tahoma" pitchFamily="34" charset="0"/>
                <a:cs typeface="Tahoma" pitchFamily="34" charset="0"/>
              </a:rPr>
              <a:t> that 3) </a:t>
            </a:r>
            <a:r>
              <a:rPr lang="en-GB" sz="2800" i="1" dirty="0">
                <a:solidFill>
                  <a:schemeClr val="tx1"/>
                </a:solidFill>
                <a:latin typeface="Tahoma" pitchFamily="34" charset="0"/>
                <a:cs typeface="Tahoma" pitchFamily="34" charset="0"/>
              </a:rPr>
              <a:t>cultivates</a:t>
            </a:r>
            <a:r>
              <a:rPr lang="en-GB" sz="2800" dirty="0">
                <a:solidFill>
                  <a:schemeClr val="tx1"/>
                </a:solidFill>
                <a:latin typeface="Tahoma" pitchFamily="34" charset="0"/>
                <a:cs typeface="Tahoma" pitchFamily="34" charset="0"/>
              </a:rPr>
              <a:t> strong well rounded personalities, 4) </a:t>
            </a:r>
            <a:r>
              <a:rPr lang="en-GB" sz="2800" i="1" dirty="0">
                <a:solidFill>
                  <a:schemeClr val="tx1"/>
                </a:solidFill>
                <a:latin typeface="Tahoma" pitchFamily="34" charset="0"/>
                <a:cs typeface="Tahoma" pitchFamily="34" charset="0"/>
              </a:rPr>
              <a:t>encourages</a:t>
            </a:r>
            <a:r>
              <a:rPr lang="en-GB" sz="2800" dirty="0">
                <a:solidFill>
                  <a:schemeClr val="tx1"/>
                </a:solidFill>
                <a:latin typeface="Tahoma" pitchFamily="34" charset="0"/>
                <a:cs typeface="Tahoma" pitchFamily="34" charset="0"/>
              </a:rPr>
              <a:t> leadership, and 5) </a:t>
            </a:r>
            <a:r>
              <a:rPr lang="en-GB" sz="2800" i="1" dirty="0">
                <a:solidFill>
                  <a:schemeClr val="tx1"/>
                </a:solidFill>
                <a:latin typeface="Tahoma" pitchFamily="34" charset="0"/>
                <a:cs typeface="Tahoma" pitchFamily="34" charset="0"/>
              </a:rPr>
              <a:t>builds</a:t>
            </a:r>
            <a:r>
              <a:rPr lang="en-GB" sz="2800" dirty="0">
                <a:solidFill>
                  <a:schemeClr val="tx1"/>
                </a:solidFill>
                <a:latin typeface="Tahoma" pitchFamily="34" charset="0"/>
                <a:cs typeface="Tahoma" pitchFamily="34" charset="0"/>
              </a:rPr>
              <a:t> character, 6) </a:t>
            </a:r>
            <a:r>
              <a:rPr lang="en-GB" sz="2800" i="1" dirty="0">
                <a:solidFill>
                  <a:schemeClr val="tx1"/>
                </a:solidFill>
                <a:latin typeface="Tahoma" pitchFamily="34" charset="0"/>
                <a:cs typeface="Tahoma" pitchFamily="34" charset="0"/>
              </a:rPr>
              <a:t>builds</a:t>
            </a:r>
            <a:r>
              <a:rPr lang="en-GB" sz="2800" dirty="0">
                <a:solidFill>
                  <a:schemeClr val="tx1"/>
                </a:solidFill>
                <a:latin typeface="Tahoma" pitchFamily="34" charset="0"/>
                <a:cs typeface="Tahoma" pitchFamily="34" charset="0"/>
              </a:rPr>
              <a:t> social consciousness and community.</a:t>
            </a:r>
          </a:p>
        </p:txBody>
      </p:sp>
    </p:spTree>
    <p:extLst>
      <p:ext uri="{BB962C8B-B14F-4D97-AF65-F5344CB8AC3E}">
        <p14:creationId xmlns:p14="http://schemas.microsoft.com/office/powerpoint/2010/main" xmlns="" val="13568402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9810" name="Picture 2"/>
          <p:cNvPicPr>
            <a:picLocks noChangeAspect="1" noChangeArrowheads="1"/>
          </p:cNvPicPr>
          <p:nvPr/>
        </p:nvPicPr>
        <p:blipFill>
          <a:blip r:embed="rId2" cstate="print"/>
          <a:srcRect/>
          <a:stretch>
            <a:fillRect/>
          </a:stretch>
        </p:blipFill>
        <p:spPr bwMode="auto">
          <a:xfrm>
            <a:off x="-500063" y="714375"/>
            <a:ext cx="9144001" cy="4937125"/>
          </a:xfrm>
          <a:prstGeom prst="rect">
            <a:avLst/>
          </a:prstGeom>
          <a:noFill/>
          <a:ln w="12700">
            <a:noFill/>
            <a:miter lim="800000"/>
            <a:headEnd type="none" w="sm" len="sm"/>
            <a:tailEnd type="none" w="sm" len="sm"/>
          </a:ln>
        </p:spPr>
      </p:pic>
      <p:sp>
        <p:nvSpPr>
          <p:cNvPr id="3" name="TextBox 2"/>
          <p:cNvSpPr txBox="1"/>
          <p:nvPr/>
        </p:nvSpPr>
        <p:spPr>
          <a:xfrm>
            <a:off x="6879058" y="1700808"/>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p151</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33492863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TextBox 1"/>
          <p:cNvSpPr txBox="1">
            <a:spLocks noChangeArrowheads="1"/>
          </p:cNvSpPr>
          <p:nvPr/>
        </p:nvSpPr>
        <p:spPr bwMode="auto">
          <a:xfrm>
            <a:off x="913499" y="1124744"/>
            <a:ext cx="7171704" cy="4985980"/>
          </a:xfrm>
          <a:prstGeom prst="rect">
            <a:avLst/>
          </a:prstGeom>
          <a:noFill/>
          <a:ln w="9525">
            <a:noFill/>
            <a:miter lim="800000"/>
            <a:headEnd/>
            <a:tailEnd/>
          </a:ln>
        </p:spPr>
        <p:txBody>
          <a:bodyPr wrap="square">
            <a:spAutoFit/>
          </a:bodyPr>
          <a:lstStyle/>
          <a:p>
            <a:r>
              <a:rPr lang="en-GB" sz="2000" dirty="0">
                <a:solidFill>
                  <a:schemeClr val="tx1"/>
                </a:solidFill>
              </a:rPr>
              <a:t>The vision for </a:t>
            </a:r>
            <a:r>
              <a:rPr lang="en-GB" sz="2000" b="1" dirty="0">
                <a:solidFill>
                  <a:schemeClr val="tx1"/>
                </a:solidFill>
              </a:rPr>
              <a:t>Glasgow Airport </a:t>
            </a:r>
            <a:r>
              <a:rPr lang="en-GB" sz="2000" dirty="0">
                <a:solidFill>
                  <a:schemeClr val="tx1"/>
                </a:solidFill>
              </a:rPr>
              <a:t>is simple: </a:t>
            </a:r>
            <a:r>
              <a:rPr lang="en-GB" sz="2000" dirty="0" smtClean="0">
                <a:solidFill>
                  <a:schemeClr val="tx1"/>
                </a:solidFill>
              </a:rPr>
              <a:t>through sustained </a:t>
            </a:r>
            <a:r>
              <a:rPr lang="en-GB" sz="2000" dirty="0">
                <a:solidFill>
                  <a:schemeClr val="tx1"/>
                </a:solidFill>
              </a:rPr>
              <a:t>and sensible investment in the </a:t>
            </a:r>
            <a:r>
              <a:rPr lang="en-GB" sz="2000" dirty="0" smtClean="0">
                <a:solidFill>
                  <a:schemeClr val="tx1"/>
                </a:solidFill>
              </a:rPr>
              <a:t>airport’s infrastructure </a:t>
            </a:r>
            <a:r>
              <a:rPr lang="en-GB" sz="2000" dirty="0">
                <a:solidFill>
                  <a:schemeClr val="tx1"/>
                </a:solidFill>
              </a:rPr>
              <a:t>and through the continuing development </a:t>
            </a:r>
            <a:r>
              <a:rPr lang="en-GB" sz="2000" dirty="0" smtClean="0">
                <a:solidFill>
                  <a:schemeClr val="tx1"/>
                </a:solidFill>
              </a:rPr>
              <a:t>of a </a:t>
            </a:r>
            <a:r>
              <a:rPr lang="en-GB" sz="2000" dirty="0">
                <a:solidFill>
                  <a:schemeClr val="tx1"/>
                </a:solidFill>
              </a:rPr>
              <a:t>strong and lasting route network, Scotland’s </a:t>
            </a:r>
            <a:r>
              <a:rPr lang="en-GB" sz="2000" dirty="0" smtClean="0">
                <a:solidFill>
                  <a:schemeClr val="tx1"/>
                </a:solidFill>
              </a:rPr>
              <a:t>busiest airport </a:t>
            </a:r>
            <a:r>
              <a:rPr lang="en-GB" sz="2000" dirty="0">
                <a:solidFill>
                  <a:schemeClr val="tx1"/>
                </a:solidFill>
              </a:rPr>
              <a:t>will become Europe’s most successful </a:t>
            </a:r>
            <a:r>
              <a:rPr lang="en-GB" sz="2000" dirty="0" smtClean="0">
                <a:solidFill>
                  <a:schemeClr val="tx1"/>
                </a:solidFill>
              </a:rPr>
              <a:t>regional airport</a:t>
            </a:r>
            <a:r>
              <a:rPr lang="en-GB" sz="2000" dirty="0">
                <a:solidFill>
                  <a:schemeClr val="tx1"/>
                </a:solidFill>
              </a:rPr>
              <a:t>, supporting Glasgow, supporting Scotland, and</a:t>
            </a:r>
          </a:p>
          <a:p>
            <a:r>
              <a:rPr lang="en-GB" sz="2000" dirty="0">
                <a:solidFill>
                  <a:schemeClr val="tx1"/>
                </a:solidFill>
              </a:rPr>
              <a:t>promoting social and economic prosperity.</a:t>
            </a:r>
          </a:p>
          <a:p>
            <a:r>
              <a:rPr lang="en-GB" sz="2000" dirty="0">
                <a:solidFill>
                  <a:schemeClr val="tx1"/>
                </a:solidFill>
              </a:rPr>
              <a:t>In doing this, BAA Scotland willingly accepts </a:t>
            </a:r>
            <a:r>
              <a:rPr lang="en-GB" sz="2000" dirty="0" smtClean="0">
                <a:solidFill>
                  <a:schemeClr val="tx1"/>
                </a:solidFill>
              </a:rPr>
              <a:t>its responsibility </a:t>
            </a:r>
            <a:r>
              <a:rPr lang="en-GB" sz="2000" dirty="0">
                <a:solidFill>
                  <a:schemeClr val="tx1"/>
                </a:solidFill>
              </a:rPr>
              <a:t>to local communities and we restate </a:t>
            </a:r>
            <a:r>
              <a:rPr lang="en-GB" sz="2000" dirty="0" smtClean="0">
                <a:solidFill>
                  <a:schemeClr val="tx1"/>
                </a:solidFill>
              </a:rPr>
              <a:t>our commitment </a:t>
            </a:r>
            <a:r>
              <a:rPr lang="en-GB" sz="2000" dirty="0">
                <a:solidFill>
                  <a:schemeClr val="tx1"/>
                </a:solidFill>
              </a:rPr>
              <a:t>to long-term engagement with all </a:t>
            </a:r>
            <a:r>
              <a:rPr lang="en-GB" sz="2000" dirty="0" smtClean="0">
                <a:solidFill>
                  <a:schemeClr val="tx1"/>
                </a:solidFill>
              </a:rPr>
              <a:t>airport neighbours</a:t>
            </a:r>
            <a:r>
              <a:rPr lang="en-GB" sz="2000" dirty="0">
                <a:solidFill>
                  <a:schemeClr val="tx1"/>
                </a:solidFill>
              </a:rPr>
              <a:t>, to ensure we remain a responsible and </a:t>
            </a:r>
            <a:r>
              <a:rPr lang="en-GB" sz="2000" dirty="0" smtClean="0">
                <a:solidFill>
                  <a:schemeClr val="tx1"/>
                </a:solidFill>
              </a:rPr>
              <a:t>trusted partner </a:t>
            </a:r>
            <a:r>
              <a:rPr lang="en-GB" sz="2000" dirty="0">
                <a:solidFill>
                  <a:schemeClr val="tx1"/>
                </a:solidFill>
              </a:rPr>
              <a:t>in Glasgow and Renfrewshire’s future.</a:t>
            </a:r>
          </a:p>
          <a:p>
            <a:r>
              <a:rPr lang="en-GB" sz="2000" dirty="0">
                <a:solidFill>
                  <a:schemeClr val="tx1"/>
                </a:solidFill>
              </a:rPr>
              <a:t>If Glasgow Airport is to serve Scotland well in the </a:t>
            </a:r>
            <a:r>
              <a:rPr lang="en-GB" sz="2000" dirty="0" smtClean="0">
                <a:solidFill>
                  <a:schemeClr val="tx1"/>
                </a:solidFill>
              </a:rPr>
              <a:t>future, it </a:t>
            </a:r>
            <a:r>
              <a:rPr lang="en-GB" sz="2000" dirty="0">
                <a:solidFill>
                  <a:schemeClr val="tx1"/>
                </a:solidFill>
              </a:rPr>
              <a:t>must continue to provide first-class facilities, and </a:t>
            </a:r>
            <a:r>
              <a:rPr lang="en-GB" sz="2000" dirty="0" smtClean="0">
                <a:solidFill>
                  <a:schemeClr val="tx1"/>
                </a:solidFill>
              </a:rPr>
              <a:t>this Master </a:t>
            </a:r>
            <a:r>
              <a:rPr lang="en-GB" sz="2000" dirty="0">
                <a:solidFill>
                  <a:schemeClr val="tx1"/>
                </a:solidFill>
              </a:rPr>
              <a:t>Plan represents a blueprint for the airport </a:t>
            </a:r>
            <a:r>
              <a:rPr lang="en-GB" sz="2000" dirty="0" smtClean="0">
                <a:solidFill>
                  <a:schemeClr val="tx1"/>
                </a:solidFill>
              </a:rPr>
              <a:t>of the </a:t>
            </a:r>
            <a:r>
              <a:rPr lang="en-GB" sz="2000" dirty="0">
                <a:solidFill>
                  <a:schemeClr val="tx1"/>
                </a:solidFill>
              </a:rPr>
              <a:t>future.</a:t>
            </a:r>
          </a:p>
          <a:p>
            <a:r>
              <a:rPr lang="en-GB" sz="1200" dirty="0">
                <a:solidFill>
                  <a:schemeClr val="tx1"/>
                </a:solidFill>
              </a:rPr>
              <a:t>As published on BAA Glasgow web site March 2010</a:t>
            </a:r>
          </a:p>
          <a:p>
            <a:endParaRPr lang="en-GB" sz="2000" dirty="0">
              <a:solidFill>
                <a:schemeClr val="tx1"/>
              </a:solidFill>
            </a:endParaRPr>
          </a:p>
        </p:txBody>
      </p:sp>
      <p:sp>
        <p:nvSpPr>
          <p:cNvPr id="2" name="TextBox 1"/>
          <p:cNvSpPr txBox="1"/>
          <p:nvPr/>
        </p:nvSpPr>
        <p:spPr>
          <a:xfrm>
            <a:off x="3347864" y="355539"/>
            <a:ext cx="2063385" cy="523220"/>
          </a:xfrm>
          <a:prstGeom prst="rect">
            <a:avLst/>
          </a:prstGeom>
          <a:noFill/>
        </p:spPr>
        <p:txBody>
          <a:bodyPr wrap="none" rtlCol="0">
            <a:spAutoFit/>
          </a:bodyPr>
          <a:lstStyle/>
          <a:p>
            <a:r>
              <a:rPr lang="en-GB" sz="2800" b="1"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Example 2</a:t>
            </a:r>
            <a:endParaRPr lang="en-GB" sz="2800" b="1" dirty="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4" name="TextBox 3"/>
          <p:cNvSpPr txBox="1"/>
          <p:nvPr/>
        </p:nvSpPr>
        <p:spPr>
          <a:xfrm>
            <a:off x="6509131" y="5445224"/>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p125</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29698890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TextBox 1"/>
          <p:cNvSpPr txBox="1">
            <a:spLocks noChangeArrowheads="1"/>
          </p:cNvSpPr>
          <p:nvPr/>
        </p:nvSpPr>
        <p:spPr bwMode="auto">
          <a:xfrm>
            <a:off x="683568" y="1412776"/>
            <a:ext cx="7747768" cy="4401205"/>
          </a:xfrm>
          <a:prstGeom prst="rect">
            <a:avLst/>
          </a:prstGeom>
          <a:noFill/>
          <a:ln w="9525">
            <a:noFill/>
            <a:miter lim="800000"/>
            <a:headEnd/>
            <a:tailEnd/>
          </a:ln>
        </p:spPr>
        <p:txBody>
          <a:bodyPr wrap="square">
            <a:spAutoFit/>
          </a:bodyPr>
          <a:lstStyle/>
          <a:p>
            <a:r>
              <a:rPr lang="en-GB" sz="2000" dirty="0">
                <a:solidFill>
                  <a:schemeClr val="tx1"/>
                </a:solidFill>
              </a:rPr>
              <a:t>BAA’s vision for Glasgow Airport is simple: </a:t>
            </a:r>
            <a:r>
              <a:rPr lang="en-GB" sz="2000" dirty="0" smtClean="0">
                <a:solidFill>
                  <a:schemeClr val="tx1"/>
                </a:solidFill>
              </a:rPr>
              <a:t>through </a:t>
            </a:r>
            <a:r>
              <a:rPr lang="en-GB" sz="2000" u="sng" dirty="0" smtClean="0">
                <a:solidFill>
                  <a:schemeClr val="tx1"/>
                </a:solidFill>
              </a:rPr>
              <a:t>(1</a:t>
            </a:r>
            <a:r>
              <a:rPr lang="en-GB" sz="2000" u="sng" dirty="0">
                <a:solidFill>
                  <a:schemeClr val="tx1"/>
                </a:solidFill>
              </a:rPr>
              <a:t>) sustained</a:t>
            </a:r>
            <a:r>
              <a:rPr lang="en-GB" sz="2000" dirty="0">
                <a:solidFill>
                  <a:schemeClr val="tx1"/>
                </a:solidFill>
              </a:rPr>
              <a:t> and (2) </a:t>
            </a:r>
            <a:r>
              <a:rPr lang="en-GB" sz="2000" u="sng" dirty="0">
                <a:solidFill>
                  <a:schemeClr val="tx1"/>
                </a:solidFill>
              </a:rPr>
              <a:t>sensible investment in the </a:t>
            </a:r>
            <a:r>
              <a:rPr lang="en-GB" sz="2000" u="sng" dirty="0" smtClean="0">
                <a:solidFill>
                  <a:schemeClr val="tx1"/>
                </a:solidFill>
              </a:rPr>
              <a:t>airport’s infrastructure</a:t>
            </a:r>
            <a:r>
              <a:rPr lang="en-GB" sz="2000" dirty="0" smtClean="0">
                <a:solidFill>
                  <a:schemeClr val="tx1"/>
                </a:solidFill>
              </a:rPr>
              <a:t> </a:t>
            </a:r>
            <a:r>
              <a:rPr lang="en-GB" sz="2000" dirty="0">
                <a:solidFill>
                  <a:schemeClr val="tx1"/>
                </a:solidFill>
              </a:rPr>
              <a:t>and through the (3) </a:t>
            </a:r>
            <a:r>
              <a:rPr lang="en-GB" sz="2000" u="sng" dirty="0">
                <a:solidFill>
                  <a:schemeClr val="tx1"/>
                </a:solidFill>
              </a:rPr>
              <a:t>continuing development </a:t>
            </a:r>
            <a:r>
              <a:rPr lang="en-GB" sz="2000" u="sng" dirty="0" smtClean="0">
                <a:solidFill>
                  <a:schemeClr val="tx1"/>
                </a:solidFill>
              </a:rPr>
              <a:t>of a </a:t>
            </a:r>
            <a:r>
              <a:rPr lang="en-GB" sz="2000" u="sng" dirty="0">
                <a:solidFill>
                  <a:schemeClr val="tx1"/>
                </a:solidFill>
              </a:rPr>
              <a:t>strong and lasting route network</a:t>
            </a:r>
            <a:r>
              <a:rPr lang="en-GB" sz="2000" dirty="0">
                <a:solidFill>
                  <a:schemeClr val="tx1"/>
                </a:solidFill>
              </a:rPr>
              <a:t>, Scotland’s </a:t>
            </a:r>
            <a:r>
              <a:rPr lang="en-GB" sz="2000" dirty="0" smtClean="0">
                <a:solidFill>
                  <a:schemeClr val="tx1"/>
                </a:solidFill>
              </a:rPr>
              <a:t>busiest airport </a:t>
            </a:r>
            <a:r>
              <a:rPr lang="en-GB" sz="2000" dirty="0">
                <a:solidFill>
                  <a:schemeClr val="tx1"/>
                </a:solidFill>
              </a:rPr>
              <a:t>will (4) </a:t>
            </a:r>
            <a:r>
              <a:rPr lang="en-GB" sz="2000" u="sng" dirty="0">
                <a:solidFill>
                  <a:schemeClr val="tx1"/>
                </a:solidFill>
              </a:rPr>
              <a:t>become Europe’s most successful regional</a:t>
            </a:r>
          </a:p>
          <a:p>
            <a:r>
              <a:rPr lang="en-GB" sz="2000" u="sng" dirty="0">
                <a:solidFill>
                  <a:schemeClr val="tx1"/>
                </a:solidFill>
              </a:rPr>
              <a:t>airport</a:t>
            </a:r>
            <a:r>
              <a:rPr lang="en-GB" sz="2000" dirty="0">
                <a:solidFill>
                  <a:schemeClr val="tx1"/>
                </a:solidFill>
              </a:rPr>
              <a:t>, (5) </a:t>
            </a:r>
            <a:r>
              <a:rPr lang="en-GB" sz="2000" u="sng" dirty="0">
                <a:solidFill>
                  <a:schemeClr val="tx1"/>
                </a:solidFill>
              </a:rPr>
              <a:t>supporting Glasgow</a:t>
            </a:r>
            <a:r>
              <a:rPr lang="en-GB" sz="2000" dirty="0">
                <a:solidFill>
                  <a:schemeClr val="tx1"/>
                </a:solidFill>
              </a:rPr>
              <a:t>, (6) </a:t>
            </a:r>
            <a:r>
              <a:rPr lang="en-GB" sz="2000" u="sng" dirty="0">
                <a:solidFill>
                  <a:schemeClr val="tx1"/>
                </a:solidFill>
              </a:rPr>
              <a:t>supporting Scotland</a:t>
            </a:r>
            <a:r>
              <a:rPr lang="en-GB" sz="2000" dirty="0">
                <a:solidFill>
                  <a:schemeClr val="tx1"/>
                </a:solidFill>
              </a:rPr>
              <a:t>, </a:t>
            </a:r>
            <a:r>
              <a:rPr lang="en-GB" sz="2000" dirty="0" smtClean="0">
                <a:solidFill>
                  <a:schemeClr val="tx1"/>
                </a:solidFill>
              </a:rPr>
              <a:t>and </a:t>
            </a:r>
            <a:r>
              <a:rPr lang="en-GB" sz="2000" u="sng" dirty="0" smtClean="0">
                <a:solidFill>
                  <a:schemeClr val="tx1"/>
                </a:solidFill>
              </a:rPr>
              <a:t>(7</a:t>
            </a:r>
            <a:r>
              <a:rPr lang="en-GB" sz="2000" u="sng" dirty="0">
                <a:solidFill>
                  <a:schemeClr val="tx1"/>
                </a:solidFill>
              </a:rPr>
              <a:t>) promoting social and economic prosperity</a:t>
            </a:r>
            <a:r>
              <a:rPr lang="en-GB" sz="2000" dirty="0">
                <a:solidFill>
                  <a:schemeClr val="tx1"/>
                </a:solidFill>
              </a:rPr>
              <a:t>.</a:t>
            </a:r>
          </a:p>
          <a:p>
            <a:r>
              <a:rPr lang="en-GB" sz="2000" dirty="0">
                <a:solidFill>
                  <a:schemeClr val="tx1"/>
                </a:solidFill>
              </a:rPr>
              <a:t>In doing this, (8) </a:t>
            </a:r>
            <a:r>
              <a:rPr lang="en-GB" sz="2000" u="sng" dirty="0">
                <a:solidFill>
                  <a:schemeClr val="tx1"/>
                </a:solidFill>
              </a:rPr>
              <a:t>BAA Scotland willingly accepts </a:t>
            </a:r>
            <a:r>
              <a:rPr lang="en-GB" sz="2000" u="sng" dirty="0" smtClean="0">
                <a:solidFill>
                  <a:schemeClr val="tx1"/>
                </a:solidFill>
              </a:rPr>
              <a:t>its responsibility </a:t>
            </a:r>
            <a:r>
              <a:rPr lang="en-GB" sz="2000" u="sng" dirty="0">
                <a:solidFill>
                  <a:schemeClr val="tx1"/>
                </a:solidFill>
              </a:rPr>
              <a:t>to local communities </a:t>
            </a:r>
            <a:r>
              <a:rPr lang="en-GB" sz="2000" dirty="0">
                <a:solidFill>
                  <a:schemeClr val="tx1"/>
                </a:solidFill>
              </a:rPr>
              <a:t>and we restate </a:t>
            </a:r>
            <a:r>
              <a:rPr lang="en-GB" sz="2000" dirty="0" smtClean="0">
                <a:solidFill>
                  <a:schemeClr val="tx1"/>
                </a:solidFill>
              </a:rPr>
              <a:t>our </a:t>
            </a:r>
            <a:r>
              <a:rPr lang="en-GB" sz="2000" u="sng" dirty="0" smtClean="0">
                <a:solidFill>
                  <a:schemeClr val="tx1"/>
                </a:solidFill>
              </a:rPr>
              <a:t>(9</a:t>
            </a:r>
            <a:r>
              <a:rPr lang="en-GB" sz="2000" u="sng" dirty="0">
                <a:solidFill>
                  <a:schemeClr val="tx1"/>
                </a:solidFill>
              </a:rPr>
              <a:t>) commitment to long-term engagement with all </a:t>
            </a:r>
            <a:r>
              <a:rPr lang="en-GB" sz="2000" u="sng" dirty="0" smtClean="0">
                <a:solidFill>
                  <a:schemeClr val="tx1"/>
                </a:solidFill>
              </a:rPr>
              <a:t>airport neighbours</a:t>
            </a:r>
            <a:r>
              <a:rPr lang="en-GB" sz="2000" dirty="0">
                <a:solidFill>
                  <a:schemeClr val="tx1"/>
                </a:solidFill>
              </a:rPr>
              <a:t>, to (10) </a:t>
            </a:r>
            <a:r>
              <a:rPr lang="en-GB" sz="2000" u="sng" dirty="0">
                <a:solidFill>
                  <a:schemeClr val="tx1"/>
                </a:solidFill>
              </a:rPr>
              <a:t>ensure we remain a responsible and </a:t>
            </a:r>
            <a:r>
              <a:rPr lang="en-GB" sz="2000" u="sng" dirty="0" smtClean="0">
                <a:solidFill>
                  <a:schemeClr val="tx1"/>
                </a:solidFill>
              </a:rPr>
              <a:t>trusted partner </a:t>
            </a:r>
            <a:r>
              <a:rPr lang="en-GB" sz="2000" u="sng" dirty="0">
                <a:solidFill>
                  <a:schemeClr val="tx1"/>
                </a:solidFill>
              </a:rPr>
              <a:t>in Glasgow and Renfrewshire’s future</a:t>
            </a:r>
            <a:r>
              <a:rPr lang="en-GB" sz="2000" dirty="0">
                <a:solidFill>
                  <a:schemeClr val="tx1"/>
                </a:solidFill>
              </a:rPr>
              <a:t>.</a:t>
            </a:r>
          </a:p>
          <a:p>
            <a:r>
              <a:rPr lang="en-GB" sz="2000" dirty="0">
                <a:solidFill>
                  <a:schemeClr val="tx1"/>
                </a:solidFill>
              </a:rPr>
              <a:t>If Glasgow Airport is to serve Scotland well in the future</a:t>
            </a:r>
            <a:r>
              <a:rPr lang="en-GB" sz="2000" dirty="0" smtClean="0">
                <a:solidFill>
                  <a:schemeClr val="tx1"/>
                </a:solidFill>
              </a:rPr>
              <a:t>, it </a:t>
            </a:r>
            <a:r>
              <a:rPr lang="en-GB" sz="2000" dirty="0">
                <a:solidFill>
                  <a:schemeClr val="tx1"/>
                </a:solidFill>
              </a:rPr>
              <a:t>must (11) </a:t>
            </a:r>
            <a:r>
              <a:rPr lang="en-GB" sz="2000" u="sng" dirty="0">
                <a:solidFill>
                  <a:schemeClr val="tx1"/>
                </a:solidFill>
              </a:rPr>
              <a:t>continue to provide first-class facilities</a:t>
            </a:r>
            <a:r>
              <a:rPr lang="en-GB" sz="2000" dirty="0">
                <a:solidFill>
                  <a:schemeClr val="tx1"/>
                </a:solidFill>
              </a:rPr>
              <a:t>, and </a:t>
            </a:r>
            <a:r>
              <a:rPr lang="en-GB" sz="2000" dirty="0" smtClean="0">
                <a:solidFill>
                  <a:schemeClr val="tx1"/>
                </a:solidFill>
              </a:rPr>
              <a:t>this Master </a:t>
            </a:r>
            <a:r>
              <a:rPr lang="en-GB" sz="2000" dirty="0">
                <a:solidFill>
                  <a:schemeClr val="tx1"/>
                </a:solidFill>
              </a:rPr>
              <a:t>Plan represents a blueprint for the airport </a:t>
            </a:r>
            <a:r>
              <a:rPr lang="en-GB" sz="2000" dirty="0" smtClean="0">
                <a:solidFill>
                  <a:schemeClr val="tx1"/>
                </a:solidFill>
              </a:rPr>
              <a:t>of the </a:t>
            </a:r>
            <a:r>
              <a:rPr lang="en-GB" sz="2000" dirty="0">
                <a:solidFill>
                  <a:schemeClr val="tx1"/>
                </a:solidFill>
              </a:rPr>
              <a:t>future.</a:t>
            </a:r>
          </a:p>
          <a:p>
            <a:endParaRPr lang="en-GB" sz="2000" dirty="0">
              <a:solidFill>
                <a:schemeClr val="tx1"/>
              </a:solidFill>
            </a:endParaRPr>
          </a:p>
        </p:txBody>
      </p:sp>
      <p:sp>
        <p:nvSpPr>
          <p:cNvPr id="2" name="TextBox 1"/>
          <p:cNvSpPr txBox="1"/>
          <p:nvPr/>
        </p:nvSpPr>
        <p:spPr>
          <a:xfrm>
            <a:off x="2771800" y="533871"/>
            <a:ext cx="3451586" cy="461665"/>
          </a:xfrm>
          <a:prstGeom prst="rect">
            <a:avLst/>
          </a:prstGeom>
          <a:noFill/>
        </p:spPr>
        <p:txBody>
          <a:bodyPr wrap="none" rtlCol="0">
            <a:spAutoFit/>
          </a:bodyPr>
          <a:lstStyle/>
          <a:p>
            <a:r>
              <a:rPr lang="en-GB" b="1"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Identifying the Goals</a:t>
            </a:r>
            <a:endParaRPr lang="en-GB" b="1" dirty="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7590627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4930" name="Picture 2"/>
          <p:cNvPicPr>
            <a:picLocks noChangeAspect="1" noChangeArrowheads="1"/>
          </p:cNvPicPr>
          <p:nvPr/>
        </p:nvPicPr>
        <p:blipFill>
          <a:blip r:embed="rId2" cstate="print"/>
          <a:srcRect/>
          <a:stretch>
            <a:fillRect/>
          </a:stretch>
        </p:blipFill>
        <p:spPr bwMode="auto">
          <a:xfrm>
            <a:off x="-500063" y="0"/>
            <a:ext cx="9942513" cy="5572125"/>
          </a:xfrm>
          <a:prstGeom prst="rect">
            <a:avLst/>
          </a:prstGeom>
          <a:noFill/>
          <a:ln w="12700">
            <a:noFill/>
            <a:miter lim="800000"/>
            <a:headEnd type="none" w="sm" len="sm"/>
            <a:tailEnd type="none" w="sm" len="sm"/>
          </a:ln>
        </p:spPr>
      </p:pic>
      <p:sp>
        <p:nvSpPr>
          <p:cNvPr id="124931" name="TextBox 2"/>
          <p:cNvSpPr txBox="1">
            <a:spLocks noChangeArrowheads="1"/>
          </p:cNvSpPr>
          <p:nvPr/>
        </p:nvSpPr>
        <p:spPr bwMode="auto">
          <a:xfrm>
            <a:off x="285750" y="5786438"/>
            <a:ext cx="7726363" cy="677862"/>
          </a:xfrm>
          <a:prstGeom prst="rect">
            <a:avLst/>
          </a:prstGeom>
          <a:noFill/>
          <a:ln w="9525">
            <a:noFill/>
            <a:miter lim="800000"/>
            <a:headEnd/>
            <a:tailEnd/>
          </a:ln>
        </p:spPr>
        <p:txBody>
          <a:bodyPr wrap="none">
            <a:spAutoFit/>
          </a:bodyPr>
          <a:lstStyle/>
          <a:p>
            <a:r>
              <a:rPr lang="en-GB">
                <a:solidFill>
                  <a:schemeClr val="tx1"/>
                </a:solidFill>
                <a:latin typeface="Tahoma" pitchFamily="34" charset="0"/>
                <a:cs typeface="Tahoma" pitchFamily="34" charset="0"/>
              </a:rPr>
              <a:t>BAA Glasgow – ‘reverse engineered’ vision</a:t>
            </a:r>
          </a:p>
          <a:p>
            <a:r>
              <a:rPr lang="en-GB" sz="1400">
                <a:solidFill>
                  <a:schemeClr val="tx1"/>
                </a:solidFill>
                <a:latin typeface="Tahoma" pitchFamily="34" charset="0"/>
                <a:cs typeface="Tahoma" pitchFamily="34" charset="0"/>
              </a:rPr>
              <a:t>NOTE: causality not clearly expressed, no recognition of potential conflicts between (1) and (8)</a:t>
            </a:r>
          </a:p>
        </p:txBody>
      </p:sp>
      <p:sp>
        <p:nvSpPr>
          <p:cNvPr id="4" name="TextBox 3"/>
          <p:cNvSpPr txBox="1"/>
          <p:nvPr/>
        </p:nvSpPr>
        <p:spPr>
          <a:xfrm>
            <a:off x="6449942" y="4869160"/>
            <a:ext cx="2298522" cy="923330"/>
          </a:xfrm>
          <a:prstGeom prst="rect">
            <a:avLst/>
          </a:prstGeom>
          <a:noFill/>
        </p:spPr>
        <p:txBody>
          <a:bodyPr wrap="square" rtlCol="0">
            <a:spAutoFit/>
          </a:bodyPr>
          <a:lstStyle/>
          <a:p>
            <a:r>
              <a:rPr lang="en-GB" sz="1800" i="1" dirty="0" smtClean="0">
                <a:solidFill>
                  <a:srgbClr val="00B050"/>
                </a:solidFill>
                <a:latin typeface="Tahoma" pitchFamily="34" charset="0"/>
                <a:ea typeface="Tahoma" pitchFamily="34" charset="0"/>
                <a:cs typeface="Tahoma" pitchFamily="34" charset="0"/>
              </a:rPr>
              <a:t>Refer to p126 and p152 for an example relating to McKinsey</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9911864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TextBox 1"/>
          <p:cNvSpPr txBox="1">
            <a:spLocks noChangeArrowheads="1"/>
          </p:cNvSpPr>
          <p:nvPr/>
        </p:nvSpPr>
        <p:spPr bwMode="auto">
          <a:xfrm>
            <a:off x="571500" y="149225"/>
            <a:ext cx="4000500" cy="5786199"/>
          </a:xfrm>
          <a:prstGeom prst="rect">
            <a:avLst/>
          </a:prstGeom>
          <a:noFill/>
          <a:ln w="9525">
            <a:noFill/>
            <a:miter lim="800000"/>
            <a:headEnd/>
            <a:tailEnd/>
          </a:ln>
        </p:spPr>
        <p:txBody>
          <a:bodyPr>
            <a:spAutoFit/>
          </a:bodyPr>
          <a:lstStyle/>
          <a:p>
            <a:r>
              <a:rPr lang="en-GB" sz="1000" b="1" dirty="0">
                <a:solidFill>
                  <a:schemeClr val="tx1"/>
                </a:solidFill>
              </a:rPr>
              <a:t>Our vision</a:t>
            </a:r>
          </a:p>
          <a:p>
            <a:r>
              <a:rPr lang="en-GB" sz="1000" dirty="0">
                <a:solidFill>
                  <a:schemeClr val="tx1"/>
                </a:solidFill>
              </a:rPr>
              <a:t>Our shared ambition for metropolitan Glasgow is of</a:t>
            </a:r>
          </a:p>
          <a:p>
            <a:r>
              <a:rPr lang="en-GB" sz="1000" dirty="0">
                <a:solidFill>
                  <a:schemeClr val="tx1"/>
                </a:solidFill>
              </a:rPr>
              <a:t>sustained and sustainable growth in the tourism industry</a:t>
            </a:r>
          </a:p>
          <a:p>
            <a:r>
              <a:rPr lang="en-GB" sz="1000" dirty="0">
                <a:solidFill>
                  <a:schemeClr val="tx1"/>
                </a:solidFill>
              </a:rPr>
              <a:t>as a contribution to the wealth and well-being of all.</a:t>
            </a:r>
          </a:p>
          <a:p>
            <a:r>
              <a:rPr lang="en-GB" sz="1000" dirty="0">
                <a:solidFill>
                  <a:schemeClr val="tx1"/>
                </a:solidFill>
              </a:rPr>
              <a:t>Our vision for Glasgow 2016 is of a leading destination</a:t>
            </a:r>
          </a:p>
          <a:p>
            <a:r>
              <a:rPr lang="en-GB" sz="1000" dirty="0">
                <a:solidFill>
                  <a:schemeClr val="tx1"/>
                </a:solidFill>
              </a:rPr>
              <a:t>in key markets offering a unique, dynamic and authentic</a:t>
            </a:r>
          </a:p>
          <a:p>
            <a:r>
              <a:rPr lang="en-GB" sz="1000" dirty="0">
                <a:solidFill>
                  <a:schemeClr val="tx1"/>
                </a:solidFill>
              </a:rPr>
              <a:t>experience through the quality of place, product and</a:t>
            </a:r>
          </a:p>
          <a:p>
            <a:r>
              <a:rPr lang="en-GB" sz="1000" dirty="0">
                <a:solidFill>
                  <a:schemeClr val="tx1"/>
                </a:solidFill>
              </a:rPr>
              <a:t>service differentiated through the strength of the brand,</a:t>
            </a:r>
          </a:p>
          <a:p>
            <a:r>
              <a:rPr lang="en-GB" sz="1000" b="1" dirty="0">
                <a:solidFill>
                  <a:schemeClr val="tx1"/>
                </a:solidFill>
              </a:rPr>
              <a:t>Glasgow: Scotland with style.</a:t>
            </a:r>
          </a:p>
          <a:p>
            <a:r>
              <a:rPr lang="en-GB" sz="1000" b="1" dirty="0">
                <a:solidFill>
                  <a:schemeClr val="tx1"/>
                </a:solidFill>
              </a:rPr>
              <a:t>Strategic Targets</a:t>
            </a:r>
          </a:p>
          <a:p>
            <a:r>
              <a:rPr lang="en-GB" sz="1000" b="1" dirty="0">
                <a:solidFill>
                  <a:schemeClr val="tx1"/>
                </a:solidFill>
              </a:rPr>
              <a:t>to deliver a minimum growth of 60% in tourist</a:t>
            </a:r>
          </a:p>
          <a:p>
            <a:r>
              <a:rPr lang="en-GB" sz="1000" b="1" dirty="0">
                <a:solidFill>
                  <a:schemeClr val="tx1"/>
                </a:solidFill>
              </a:rPr>
              <a:t>revenue with a target of achieving 80%</a:t>
            </a:r>
          </a:p>
          <a:p>
            <a:r>
              <a:rPr lang="en-GB" sz="1000" b="1" dirty="0">
                <a:solidFill>
                  <a:schemeClr val="tx1"/>
                </a:solidFill>
              </a:rPr>
              <a:t>grow tourism-related employment to 40,000</a:t>
            </a:r>
          </a:p>
          <a:p>
            <a:r>
              <a:rPr lang="en-GB" sz="1000" b="1" dirty="0">
                <a:solidFill>
                  <a:schemeClr val="tx1"/>
                </a:solidFill>
              </a:rPr>
              <a:t>increase capacity by 3,000 premier hotel bedrooms</a:t>
            </a:r>
          </a:p>
          <a:p>
            <a:r>
              <a:rPr lang="en-GB" sz="1000" b="1" dirty="0">
                <a:solidFill>
                  <a:schemeClr val="tx1"/>
                </a:solidFill>
              </a:rPr>
              <a:t>Policy Context</a:t>
            </a:r>
          </a:p>
          <a:p>
            <a:r>
              <a:rPr lang="en-GB" sz="1000" i="1" dirty="0">
                <a:solidFill>
                  <a:schemeClr val="tx1"/>
                </a:solidFill>
              </a:rPr>
              <a:t>Glasgow’s Tourism Strategy to 2016 takes advantage of</a:t>
            </a:r>
          </a:p>
          <a:p>
            <a:r>
              <a:rPr lang="en-GB" sz="1000" dirty="0">
                <a:solidFill>
                  <a:schemeClr val="tx1"/>
                </a:solidFill>
              </a:rPr>
              <a:t>the favourable national policy environment, the city’s</a:t>
            </a:r>
          </a:p>
          <a:p>
            <a:r>
              <a:rPr lang="en-GB" sz="1000" dirty="0">
                <a:solidFill>
                  <a:schemeClr val="tx1"/>
                </a:solidFill>
              </a:rPr>
              <a:t>recent economic growth and higher levels of ambition and</a:t>
            </a:r>
          </a:p>
          <a:p>
            <a:r>
              <a:rPr lang="en-GB" sz="1000" dirty="0">
                <a:solidFill>
                  <a:schemeClr val="tx1"/>
                </a:solidFill>
              </a:rPr>
              <a:t>aspiration for Glasgow’s future prosperity and well-being.</a:t>
            </a:r>
          </a:p>
          <a:p>
            <a:r>
              <a:rPr lang="en-GB" sz="1000" dirty="0">
                <a:solidFill>
                  <a:schemeClr val="tx1"/>
                </a:solidFill>
              </a:rPr>
              <a:t>The strategy is closely aligned to key national and city</a:t>
            </a:r>
          </a:p>
          <a:p>
            <a:r>
              <a:rPr lang="en-GB" sz="1000" dirty="0">
                <a:solidFill>
                  <a:schemeClr val="tx1"/>
                </a:solidFill>
              </a:rPr>
              <a:t>policy documents.</a:t>
            </a:r>
          </a:p>
          <a:p>
            <a:r>
              <a:rPr lang="en-GB" sz="1000" i="1" dirty="0">
                <a:solidFill>
                  <a:schemeClr val="tx1"/>
                </a:solidFill>
              </a:rPr>
              <a:t>Scottish Tourism: The Next Decade – A Tourism Framework</a:t>
            </a:r>
          </a:p>
          <a:p>
            <a:r>
              <a:rPr lang="en-GB" sz="1000" i="1" dirty="0">
                <a:solidFill>
                  <a:schemeClr val="tx1"/>
                </a:solidFill>
              </a:rPr>
              <a:t>For Change takes a similar long-term approach to tourism</a:t>
            </a:r>
          </a:p>
          <a:p>
            <a:r>
              <a:rPr lang="en-GB" sz="1000" dirty="0">
                <a:solidFill>
                  <a:schemeClr val="tx1"/>
                </a:solidFill>
              </a:rPr>
              <a:t>development and sets ambitious targets. As Scotland’s</a:t>
            </a:r>
          </a:p>
          <a:p>
            <a:r>
              <a:rPr lang="en-GB" sz="1000" dirty="0">
                <a:solidFill>
                  <a:schemeClr val="tx1"/>
                </a:solidFill>
              </a:rPr>
              <a:t>largest city, and a successful urban destination, Glasgow</a:t>
            </a:r>
          </a:p>
          <a:p>
            <a:r>
              <a:rPr lang="en-GB" sz="1000" dirty="0">
                <a:solidFill>
                  <a:schemeClr val="tx1"/>
                </a:solidFill>
              </a:rPr>
              <a:t>has an important part to play in contributing to national</a:t>
            </a:r>
          </a:p>
          <a:p>
            <a:r>
              <a:rPr lang="en-GB" sz="1000" dirty="0">
                <a:solidFill>
                  <a:schemeClr val="tx1"/>
                </a:solidFill>
              </a:rPr>
              <a:t>targets through its business and short break tourism</a:t>
            </a:r>
          </a:p>
          <a:p>
            <a:r>
              <a:rPr lang="en-GB" sz="1000" dirty="0">
                <a:solidFill>
                  <a:schemeClr val="tx1"/>
                </a:solidFill>
              </a:rPr>
              <a:t>markets. The strategy reflects principal policy initiatives,</a:t>
            </a:r>
          </a:p>
          <a:p>
            <a:r>
              <a:rPr lang="en-GB" sz="1000" dirty="0">
                <a:solidFill>
                  <a:schemeClr val="tx1"/>
                </a:solidFill>
              </a:rPr>
              <a:t>including the importance of cities in regional development.</a:t>
            </a:r>
          </a:p>
          <a:p>
            <a:r>
              <a:rPr lang="en-GB" sz="1000" dirty="0">
                <a:solidFill>
                  <a:schemeClr val="tx1"/>
                </a:solidFill>
              </a:rPr>
              <a:t>In line with the city’s economic development strategy,</a:t>
            </a:r>
          </a:p>
          <a:p>
            <a:r>
              <a:rPr lang="en-GB" sz="1000" i="1" dirty="0">
                <a:solidFill>
                  <a:schemeClr val="tx1"/>
                </a:solidFill>
              </a:rPr>
              <a:t>A Step Change for Glasgow, the key objective is to maximise</a:t>
            </a:r>
          </a:p>
          <a:p>
            <a:r>
              <a:rPr lang="en-GB" sz="1000" dirty="0">
                <a:solidFill>
                  <a:schemeClr val="tx1"/>
                </a:solidFill>
              </a:rPr>
              <a:t>economic growth for the benefit of Glasgow’s citizens,</a:t>
            </a:r>
          </a:p>
          <a:p>
            <a:r>
              <a:rPr lang="en-GB" sz="1000" dirty="0">
                <a:solidFill>
                  <a:schemeClr val="tx1"/>
                </a:solidFill>
              </a:rPr>
              <a:t>while at the same time creating a more attractive</a:t>
            </a:r>
          </a:p>
          <a:p>
            <a:r>
              <a:rPr lang="en-GB" sz="1000" dirty="0">
                <a:solidFill>
                  <a:schemeClr val="tx1"/>
                </a:solidFill>
              </a:rPr>
              <a:t>environment for visitors and investors. The strategy</a:t>
            </a:r>
          </a:p>
          <a:p>
            <a:r>
              <a:rPr lang="en-GB" sz="1000" dirty="0">
                <a:solidFill>
                  <a:schemeClr val="tx1"/>
                </a:solidFill>
              </a:rPr>
              <a:t>complements Glasgow City Council’s key objectives and</a:t>
            </a:r>
          </a:p>
          <a:p>
            <a:r>
              <a:rPr lang="en-GB" sz="1000" dirty="0">
                <a:solidFill>
                  <a:schemeClr val="tx1"/>
                </a:solidFill>
              </a:rPr>
              <a:t>agenda for social renewal. It also embraces Scottish</a:t>
            </a:r>
          </a:p>
          <a:p>
            <a:endParaRPr lang="en-GB" sz="1000" dirty="0">
              <a:solidFill>
                <a:schemeClr val="tx1"/>
              </a:solidFill>
            </a:endParaRPr>
          </a:p>
        </p:txBody>
      </p:sp>
      <p:sp>
        <p:nvSpPr>
          <p:cNvPr id="125955" name="TextBox 2"/>
          <p:cNvSpPr txBox="1">
            <a:spLocks noChangeArrowheads="1"/>
          </p:cNvSpPr>
          <p:nvPr/>
        </p:nvSpPr>
        <p:spPr bwMode="auto">
          <a:xfrm>
            <a:off x="4857750" y="142875"/>
            <a:ext cx="3429000" cy="6324808"/>
          </a:xfrm>
          <a:prstGeom prst="rect">
            <a:avLst/>
          </a:prstGeom>
          <a:noFill/>
          <a:ln w="9525">
            <a:noFill/>
            <a:miter lim="800000"/>
            <a:headEnd/>
            <a:tailEnd/>
          </a:ln>
        </p:spPr>
        <p:txBody>
          <a:bodyPr>
            <a:spAutoFit/>
          </a:bodyPr>
          <a:lstStyle/>
          <a:p>
            <a:r>
              <a:rPr lang="en-GB" sz="1100" dirty="0">
                <a:solidFill>
                  <a:schemeClr val="tx1"/>
                </a:solidFill>
              </a:rPr>
              <a:t>Enterprise’s tourism priorities of innovation, product</a:t>
            </a:r>
          </a:p>
          <a:p>
            <a:r>
              <a:rPr lang="en-GB" sz="1100" dirty="0">
                <a:solidFill>
                  <a:schemeClr val="tx1"/>
                </a:solidFill>
              </a:rPr>
              <a:t>development, business leadership development, and</a:t>
            </a:r>
          </a:p>
          <a:p>
            <a:r>
              <a:rPr lang="en-GB" sz="1100" dirty="0">
                <a:solidFill>
                  <a:schemeClr val="tx1"/>
                </a:solidFill>
              </a:rPr>
              <a:t>destination development. The approach to delivery seeks</a:t>
            </a:r>
          </a:p>
          <a:p>
            <a:r>
              <a:rPr lang="en-GB" sz="1100" dirty="0">
                <a:solidFill>
                  <a:schemeClr val="tx1"/>
                </a:solidFill>
              </a:rPr>
              <a:t>to reflect the relationship between the city and the wider</a:t>
            </a:r>
          </a:p>
          <a:p>
            <a:r>
              <a:rPr lang="en-GB" sz="1100" dirty="0">
                <a:solidFill>
                  <a:schemeClr val="tx1"/>
                </a:solidFill>
              </a:rPr>
              <a:t>region, in particular the strengthening links with </a:t>
            </a:r>
            <a:r>
              <a:rPr lang="en-GB" sz="1100" dirty="0" smtClean="0">
                <a:solidFill>
                  <a:schemeClr val="tx1"/>
                </a:solidFill>
              </a:rPr>
              <a:t>Edinburgh via </a:t>
            </a:r>
            <a:r>
              <a:rPr lang="en-GB" sz="1100" dirty="0">
                <a:solidFill>
                  <a:schemeClr val="tx1"/>
                </a:solidFill>
              </a:rPr>
              <a:t>closer collaboration.</a:t>
            </a:r>
          </a:p>
          <a:p>
            <a:r>
              <a:rPr lang="en-GB" sz="1100" b="1" dirty="0" smtClean="0">
                <a:solidFill>
                  <a:schemeClr val="tx1"/>
                </a:solidFill>
              </a:rPr>
              <a:t>Ten </a:t>
            </a:r>
            <a:r>
              <a:rPr lang="en-GB" sz="1100" b="1" dirty="0">
                <a:solidFill>
                  <a:schemeClr val="tx1"/>
                </a:solidFill>
              </a:rPr>
              <a:t>year priorities</a:t>
            </a:r>
          </a:p>
          <a:p>
            <a:r>
              <a:rPr lang="en-GB" sz="1100" dirty="0">
                <a:solidFill>
                  <a:schemeClr val="tx1"/>
                </a:solidFill>
              </a:rPr>
              <a:t>To achieve the vision for tourism, four key priorities have</a:t>
            </a:r>
          </a:p>
          <a:p>
            <a:r>
              <a:rPr lang="en-GB" sz="1100" dirty="0">
                <a:solidFill>
                  <a:schemeClr val="tx1"/>
                </a:solidFill>
              </a:rPr>
              <a:t>emerged from a process of research and consultation</a:t>
            </a:r>
          </a:p>
          <a:p>
            <a:r>
              <a:rPr lang="en-GB" sz="1100" dirty="0">
                <a:solidFill>
                  <a:schemeClr val="tx1"/>
                </a:solidFill>
              </a:rPr>
              <a:t>with stakeholders and industry representatives.</a:t>
            </a:r>
          </a:p>
          <a:p>
            <a:r>
              <a:rPr lang="en-GB" sz="1100" dirty="0">
                <a:solidFill>
                  <a:schemeClr val="tx1"/>
                </a:solidFill>
              </a:rPr>
              <a:t>Not only do they represent the main pillars around</a:t>
            </a:r>
          </a:p>
          <a:p>
            <a:r>
              <a:rPr lang="en-GB" sz="1100" dirty="0">
                <a:solidFill>
                  <a:schemeClr val="tx1"/>
                </a:solidFill>
              </a:rPr>
              <a:t>which the strategy and subsequent action plans will be</a:t>
            </a:r>
          </a:p>
          <a:p>
            <a:r>
              <a:rPr lang="en-GB" sz="1100" dirty="0">
                <a:solidFill>
                  <a:schemeClr val="tx1"/>
                </a:solidFill>
              </a:rPr>
              <a:t>developed, but they complement and support the broad</a:t>
            </a:r>
          </a:p>
          <a:p>
            <a:r>
              <a:rPr lang="en-GB" sz="1100" dirty="0">
                <a:solidFill>
                  <a:schemeClr val="tx1"/>
                </a:solidFill>
              </a:rPr>
              <a:t>themes within Glasgow’s economic development strategy.</a:t>
            </a:r>
          </a:p>
          <a:p>
            <a:r>
              <a:rPr lang="en-GB" sz="1100" dirty="0">
                <a:solidFill>
                  <a:schemeClr val="tx1"/>
                </a:solidFill>
              </a:rPr>
              <a:t>The four strategic themes are:</a:t>
            </a:r>
          </a:p>
          <a:p>
            <a:r>
              <a:rPr lang="en-GB" sz="1100" b="1" dirty="0">
                <a:solidFill>
                  <a:schemeClr val="tx1"/>
                </a:solidFill>
              </a:rPr>
              <a:t>1. Image and Brand: a positive and unique image is a</a:t>
            </a:r>
          </a:p>
          <a:p>
            <a:r>
              <a:rPr lang="en-GB" sz="1100" dirty="0">
                <a:solidFill>
                  <a:schemeClr val="tx1"/>
                </a:solidFill>
              </a:rPr>
              <a:t>key influencer.</a:t>
            </a:r>
          </a:p>
          <a:p>
            <a:r>
              <a:rPr lang="en-GB" sz="1100" b="1" dirty="0">
                <a:solidFill>
                  <a:schemeClr val="tx1"/>
                </a:solidFill>
              </a:rPr>
              <a:t>2. People: Glasgow’s citizens are the city’s greatest</a:t>
            </a:r>
          </a:p>
          <a:p>
            <a:r>
              <a:rPr lang="en-GB" sz="1100" dirty="0">
                <a:solidFill>
                  <a:schemeClr val="tx1"/>
                </a:solidFill>
              </a:rPr>
              <a:t>asset and must benefit from tourism’s growth.</a:t>
            </a:r>
          </a:p>
          <a:p>
            <a:r>
              <a:rPr lang="en-GB" sz="1100" b="1" dirty="0">
                <a:solidFill>
                  <a:schemeClr val="tx1"/>
                </a:solidFill>
              </a:rPr>
              <a:t>3. Place: place attractiveness, accessibility and</a:t>
            </a:r>
          </a:p>
          <a:p>
            <a:r>
              <a:rPr lang="en-GB" sz="1100" dirty="0">
                <a:solidFill>
                  <a:schemeClr val="tx1"/>
                </a:solidFill>
              </a:rPr>
              <a:t>quality of environment are competitive drivers for a</a:t>
            </a:r>
          </a:p>
          <a:p>
            <a:r>
              <a:rPr lang="en-GB" sz="1100" dirty="0">
                <a:solidFill>
                  <a:schemeClr val="tx1"/>
                </a:solidFill>
              </a:rPr>
              <a:t>successful tourism destination.</a:t>
            </a:r>
          </a:p>
          <a:p>
            <a:r>
              <a:rPr lang="en-GB" sz="1100" b="1" dirty="0">
                <a:solidFill>
                  <a:schemeClr val="tx1"/>
                </a:solidFill>
              </a:rPr>
              <a:t>4. Product: this must be fresh, distinctive, innovative</a:t>
            </a:r>
          </a:p>
          <a:p>
            <a:r>
              <a:rPr lang="en-GB" sz="1100" dirty="0">
                <a:solidFill>
                  <a:schemeClr val="tx1"/>
                </a:solidFill>
              </a:rPr>
              <a:t>and appealing to target markets.</a:t>
            </a:r>
          </a:p>
          <a:p>
            <a:r>
              <a:rPr lang="en-GB" sz="1100" dirty="0">
                <a:solidFill>
                  <a:schemeClr val="tx1"/>
                </a:solidFill>
              </a:rPr>
              <a:t>These four themes will be underpinned by the</a:t>
            </a:r>
          </a:p>
          <a:p>
            <a:r>
              <a:rPr lang="en-GB" sz="1100" dirty="0">
                <a:solidFill>
                  <a:schemeClr val="tx1"/>
                </a:solidFill>
              </a:rPr>
              <a:t>cross-cutting themes of sustainability, innovation, collaboration and market research.</a:t>
            </a:r>
          </a:p>
          <a:p>
            <a:endParaRPr lang="en-GB" sz="1100" dirty="0">
              <a:solidFill>
                <a:schemeClr val="tx1"/>
              </a:solidFill>
            </a:endParaRPr>
          </a:p>
          <a:p>
            <a:r>
              <a:rPr lang="en-GB" sz="1100" b="1" dirty="0">
                <a:solidFill>
                  <a:schemeClr val="tx1"/>
                </a:solidFill>
              </a:rPr>
              <a:t>Strategic Ambition</a:t>
            </a:r>
          </a:p>
          <a:p>
            <a:r>
              <a:rPr lang="en-GB" sz="1100" dirty="0">
                <a:solidFill>
                  <a:schemeClr val="tx1"/>
                </a:solidFill>
              </a:rPr>
              <a:t>Glasgow will be recognised as a leading global tourism</a:t>
            </a:r>
          </a:p>
          <a:p>
            <a:r>
              <a:rPr lang="en-GB" sz="1100" dirty="0">
                <a:solidFill>
                  <a:schemeClr val="tx1"/>
                </a:solidFill>
              </a:rPr>
              <a:t>destination with delivery driven through a city-wide</a:t>
            </a:r>
          </a:p>
          <a:p>
            <a:r>
              <a:rPr lang="en-GB" sz="1100" dirty="0">
                <a:solidFill>
                  <a:schemeClr val="tx1"/>
                </a:solidFill>
              </a:rPr>
              <a:t>partnership of organisations, institutions and businesses</a:t>
            </a:r>
          </a:p>
          <a:p>
            <a:r>
              <a:rPr lang="en-GB" sz="1100" dirty="0">
                <a:solidFill>
                  <a:schemeClr val="tx1"/>
                </a:solidFill>
              </a:rPr>
              <a:t>committed to this single vision.</a:t>
            </a:r>
          </a:p>
          <a:p>
            <a:endParaRPr lang="en-GB" sz="1100" dirty="0">
              <a:solidFill>
                <a:schemeClr val="tx1"/>
              </a:solidFill>
            </a:endParaRPr>
          </a:p>
          <a:p>
            <a:r>
              <a:rPr lang="en-GB" sz="900" dirty="0">
                <a:solidFill>
                  <a:schemeClr val="tx1"/>
                </a:solidFill>
              </a:rPr>
              <a:t>Extracted from web site March 2010</a:t>
            </a:r>
          </a:p>
        </p:txBody>
      </p:sp>
      <p:sp>
        <p:nvSpPr>
          <p:cNvPr id="4" name="TextBox 3"/>
          <p:cNvSpPr txBox="1"/>
          <p:nvPr/>
        </p:nvSpPr>
        <p:spPr>
          <a:xfrm>
            <a:off x="4828696" y="6206073"/>
            <a:ext cx="2063385" cy="523220"/>
          </a:xfrm>
          <a:prstGeom prst="rect">
            <a:avLst/>
          </a:prstGeom>
          <a:noFill/>
        </p:spPr>
        <p:txBody>
          <a:bodyPr wrap="none" rtlCol="0">
            <a:spAutoFit/>
          </a:bodyPr>
          <a:lstStyle/>
          <a:p>
            <a:r>
              <a:rPr lang="en-GB" sz="2800" b="1"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Example 3</a:t>
            </a:r>
            <a:endParaRPr lang="en-GB" sz="2800" b="1" dirty="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15586939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1563" y="2428875"/>
            <a:ext cx="7772400" cy="1470025"/>
          </a:xfrm>
        </p:spPr>
        <p:txBody>
          <a:bodyPr/>
          <a:lstStyle/>
          <a:p>
            <a:pPr>
              <a:defRPr/>
            </a:pPr>
            <a:r>
              <a:rPr lang="en-GB" dirty="0" smtClean="0"/>
              <a:t>Try it…</a:t>
            </a:r>
            <a:br>
              <a:rPr lang="en-GB" dirty="0" smtClean="0"/>
            </a:br>
            <a:r>
              <a:rPr lang="en-GB" dirty="0" smtClean="0">
                <a:solidFill>
                  <a:schemeClr val="tx1"/>
                </a:solidFill>
              </a:rPr>
              <a:t>Reverse Engineer the published goals for Glasgow </a:t>
            </a:r>
            <a:endParaRPr lang="en-GB" dirty="0">
              <a:solidFill>
                <a:schemeClr val="tx1"/>
              </a:solidFill>
            </a:endParaRPr>
          </a:p>
        </p:txBody>
      </p:sp>
    </p:spTree>
    <p:extLst>
      <p:ext uri="{BB962C8B-B14F-4D97-AF65-F5344CB8AC3E}">
        <p14:creationId xmlns:p14="http://schemas.microsoft.com/office/powerpoint/2010/main" xmlns="" val="289753928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TextBox 1"/>
          <p:cNvSpPr txBox="1">
            <a:spLocks noChangeArrowheads="1"/>
          </p:cNvSpPr>
          <p:nvPr/>
        </p:nvSpPr>
        <p:spPr bwMode="auto">
          <a:xfrm>
            <a:off x="571500" y="149225"/>
            <a:ext cx="4000500" cy="5786199"/>
          </a:xfrm>
          <a:prstGeom prst="rect">
            <a:avLst/>
          </a:prstGeom>
          <a:noFill/>
          <a:ln w="9525">
            <a:noFill/>
            <a:miter lim="800000"/>
            <a:headEnd/>
            <a:tailEnd/>
          </a:ln>
        </p:spPr>
        <p:txBody>
          <a:bodyPr>
            <a:spAutoFit/>
          </a:bodyPr>
          <a:lstStyle/>
          <a:p>
            <a:r>
              <a:rPr lang="en-GB" sz="1000" b="1" dirty="0">
                <a:solidFill>
                  <a:schemeClr val="tx1"/>
                </a:solidFill>
              </a:rPr>
              <a:t>Our vision</a:t>
            </a:r>
          </a:p>
          <a:p>
            <a:r>
              <a:rPr lang="en-GB" sz="1000" dirty="0">
                <a:solidFill>
                  <a:schemeClr val="tx1"/>
                </a:solidFill>
              </a:rPr>
              <a:t>Our shared ambition for metropolitan Glasgow is of</a:t>
            </a:r>
          </a:p>
          <a:p>
            <a:r>
              <a:rPr lang="en-GB" sz="1000" dirty="0">
                <a:solidFill>
                  <a:schemeClr val="tx1"/>
                </a:solidFill>
              </a:rPr>
              <a:t>sustained and sustainable growth in the tourism industry</a:t>
            </a:r>
          </a:p>
          <a:p>
            <a:r>
              <a:rPr lang="en-GB" sz="1000" dirty="0">
                <a:solidFill>
                  <a:schemeClr val="tx1"/>
                </a:solidFill>
              </a:rPr>
              <a:t>as a contribution to the wealth and well-being of all.</a:t>
            </a:r>
          </a:p>
          <a:p>
            <a:r>
              <a:rPr lang="en-GB" sz="1000" dirty="0">
                <a:solidFill>
                  <a:schemeClr val="tx1"/>
                </a:solidFill>
              </a:rPr>
              <a:t>Our vision for Glasgow 2016 is of a leading destination</a:t>
            </a:r>
          </a:p>
          <a:p>
            <a:r>
              <a:rPr lang="en-GB" sz="1000" dirty="0">
                <a:solidFill>
                  <a:schemeClr val="tx1"/>
                </a:solidFill>
              </a:rPr>
              <a:t>in key markets offering a unique, dynamic and authentic</a:t>
            </a:r>
          </a:p>
          <a:p>
            <a:r>
              <a:rPr lang="en-GB" sz="1000" dirty="0">
                <a:solidFill>
                  <a:schemeClr val="tx1"/>
                </a:solidFill>
              </a:rPr>
              <a:t>experience through the quality of place, product and</a:t>
            </a:r>
          </a:p>
          <a:p>
            <a:r>
              <a:rPr lang="en-GB" sz="1000" dirty="0">
                <a:solidFill>
                  <a:schemeClr val="tx1"/>
                </a:solidFill>
              </a:rPr>
              <a:t>service differentiated through the strength of the brand,</a:t>
            </a:r>
          </a:p>
          <a:p>
            <a:r>
              <a:rPr lang="en-GB" sz="1000" b="1" dirty="0">
                <a:solidFill>
                  <a:schemeClr val="tx1"/>
                </a:solidFill>
              </a:rPr>
              <a:t>Glasgow: Scotland with style.</a:t>
            </a:r>
          </a:p>
          <a:p>
            <a:r>
              <a:rPr lang="en-GB" sz="1000" b="1" dirty="0">
                <a:solidFill>
                  <a:schemeClr val="tx1"/>
                </a:solidFill>
              </a:rPr>
              <a:t>Strategic Targets</a:t>
            </a:r>
          </a:p>
          <a:p>
            <a:r>
              <a:rPr lang="en-GB" sz="1000" b="1" dirty="0">
                <a:solidFill>
                  <a:schemeClr val="tx1"/>
                </a:solidFill>
              </a:rPr>
              <a:t>to deliver a minimum growth of 60% in tourist</a:t>
            </a:r>
          </a:p>
          <a:p>
            <a:r>
              <a:rPr lang="en-GB" sz="1000" b="1" dirty="0">
                <a:solidFill>
                  <a:schemeClr val="tx1"/>
                </a:solidFill>
              </a:rPr>
              <a:t>revenue with a target of achieving 80%</a:t>
            </a:r>
          </a:p>
          <a:p>
            <a:r>
              <a:rPr lang="en-GB" sz="1000" b="1" dirty="0">
                <a:solidFill>
                  <a:schemeClr val="tx1"/>
                </a:solidFill>
              </a:rPr>
              <a:t>grow tourism-related employment to 40,000</a:t>
            </a:r>
          </a:p>
          <a:p>
            <a:r>
              <a:rPr lang="en-GB" sz="1000" b="1" dirty="0">
                <a:solidFill>
                  <a:schemeClr val="tx1"/>
                </a:solidFill>
              </a:rPr>
              <a:t>increase capacity by 3,000 premier hotel bedrooms</a:t>
            </a:r>
          </a:p>
          <a:p>
            <a:r>
              <a:rPr lang="en-GB" sz="1000" b="1" dirty="0">
                <a:solidFill>
                  <a:schemeClr val="tx1"/>
                </a:solidFill>
              </a:rPr>
              <a:t>Policy Context</a:t>
            </a:r>
          </a:p>
          <a:p>
            <a:r>
              <a:rPr lang="en-GB" sz="1000" i="1" dirty="0">
                <a:solidFill>
                  <a:schemeClr val="tx1"/>
                </a:solidFill>
              </a:rPr>
              <a:t>Glasgow’s Tourism Strategy to 2016 takes advantage of</a:t>
            </a:r>
          </a:p>
          <a:p>
            <a:r>
              <a:rPr lang="en-GB" sz="1000" dirty="0">
                <a:solidFill>
                  <a:schemeClr val="tx1"/>
                </a:solidFill>
              </a:rPr>
              <a:t>the favourable national policy environment, the city’s</a:t>
            </a:r>
          </a:p>
          <a:p>
            <a:r>
              <a:rPr lang="en-GB" sz="1000" dirty="0">
                <a:solidFill>
                  <a:schemeClr val="tx1"/>
                </a:solidFill>
              </a:rPr>
              <a:t>recent economic growth and higher levels of ambition and</a:t>
            </a:r>
          </a:p>
          <a:p>
            <a:r>
              <a:rPr lang="en-GB" sz="1000" dirty="0">
                <a:solidFill>
                  <a:schemeClr val="tx1"/>
                </a:solidFill>
              </a:rPr>
              <a:t>aspiration for Glasgow’s future prosperity and well-being.</a:t>
            </a:r>
          </a:p>
          <a:p>
            <a:r>
              <a:rPr lang="en-GB" sz="1000" dirty="0">
                <a:solidFill>
                  <a:schemeClr val="tx1"/>
                </a:solidFill>
              </a:rPr>
              <a:t>The strategy is closely aligned to key national and city</a:t>
            </a:r>
          </a:p>
          <a:p>
            <a:r>
              <a:rPr lang="en-GB" sz="1000" dirty="0">
                <a:solidFill>
                  <a:schemeClr val="tx1"/>
                </a:solidFill>
              </a:rPr>
              <a:t>policy documents.</a:t>
            </a:r>
          </a:p>
          <a:p>
            <a:r>
              <a:rPr lang="en-GB" sz="1000" i="1" dirty="0">
                <a:solidFill>
                  <a:schemeClr val="tx1"/>
                </a:solidFill>
              </a:rPr>
              <a:t>Scottish Tourism: The Next Decade – A Tourism Framework</a:t>
            </a:r>
          </a:p>
          <a:p>
            <a:r>
              <a:rPr lang="en-GB" sz="1000" i="1" dirty="0">
                <a:solidFill>
                  <a:schemeClr val="tx1"/>
                </a:solidFill>
              </a:rPr>
              <a:t>For Change takes a similar long-term approach to tourism</a:t>
            </a:r>
          </a:p>
          <a:p>
            <a:r>
              <a:rPr lang="en-GB" sz="1000" dirty="0">
                <a:solidFill>
                  <a:schemeClr val="tx1"/>
                </a:solidFill>
              </a:rPr>
              <a:t>development and sets ambitious targets. As Scotland’s</a:t>
            </a:r>
          </a:p>
          <a:p>
            <a:r>
              <a:rPr lang="en-GB" sz="1000" dirty="0">
                <a:solidFill>
                  <a:schemeClr val="tx1"/>
                </a:solidFill>
              </a:rPr>
              <a:t>largest city, and a successful urban destination, Glasgow</a:t>
            </a:r>
          </a:p>
          <a:p>
            <a:r>
              <a:rPr lang="en-GB" sz="1000" dirty="0">
                <a:solidFill>
                  <a:schemeClr val="tx1"/>
                </a:solidFill>
              </a:rPr>
              <a:t>has an important part to play in contributing to national</a:t>
            </a:r>
          </a:p>
          <a:p>
            <a:r>
              <a:rPr lang="en-GB" sz="1000" dirty="0">
                <a:solidFill>
                  <a:schemeClr val="tx1"/>
                </a:solidFill>
              </a:rPr>
              <a:t>targets through its business and short break tourism</a:t>
            </a:r>
          </a:p>
          <a:p>
            <a:r>
              <a:rPr lang="en-GB" sz="1000" dirty="0">
                <a:solidFill>
                  <a:schemeClr val="tx1"/>
                </a:solidFill>
              </a:rPr>
              <a:t>markets. The strategy reflects principal policy initiatives,</a:t>
            </a:r>
          </a:p>
          <a:p>
            <a:r>
              <a:rPr lang="en-GB" sz="1000" dirty="0">
                <a:solidFill>
                  <a:schemeClr val="tx1"/>
                </a:solidFill>
              </a:rPr>
              <a:t>including the importance of cities in regional development.</a:t>
            </a:r>
          </a:p>
          <a:p>
            <a:r>
              <a:rPr lang="en-GB" sz="1000" dirty="0">
                <a:solidFill>
                  <a:schemeClr val="tx1"/>
                </a:solidFill>
              </a:rPr>
              <a:t>In line with the city’s economic development strategy,</a:t>
            </a:r>
          </a:p>
          <a:p>
            <a:r>
              <a:rPr lang="en-GB" sz="1000" i="1" dirty="0">
                <a:solidFill>
                  <a:schemeClr val="tx1"/>
                </a:solidFill>
              </a:rPr>
              <a:t>A Step Change for Glasgow, the key objective is to maximise</a:t>
            </a:r>
          </a:p>
          <a:p>
            <a:r>
              <a:rPr lang="en-GB" sz="1000" dirty="0">
                <a:solidFill>
                  <a:schemeClr val="tx1"/>
                </a:solidFill>
              </a:rPr>
              <a:t>economic growth for the benefit of Glasgow’s citizens,</a:t>
            </a:r>
          </a:p>
          <a:p>
            <a:r>
              <a:rPr lang="en-GB" sz="1000" dirty="0">
                <a:solidFill>
                  <a:schemeClr val="tx1"/>
                </a:solidFill>
              </a:rPr>
              <a:t>while at the same time creating a more attractive</a:t>
            </a:r>
          </a:p>
          <a:p>
            <a:r>
              <a:rPr lang="en-GB" sz="1000" dirty="0">
                <a:solidFill>
                  <a:schemeClr val="tx1"/>
                </a:solidFill>
              </a:rPr>
              <a:t>environment for visitors and investors. The strategy</a:t>
            </a:r>
          </a:p>
          <a:p>
            <a:r>
              <a:rPr lang="en-GB" sz="1000" dirty="0">
                <a:solidFill>
                  <a:schemeClr val="tx1"/>
                </a:solidFill>
              </a:rPr>
              <a:t>complements Glasgow City Council’s key objectives and</a:t>
            </a:r>
          </a:p>
          <a:p>
            <a:r>
              <a:rPr lang="en-GB" sz="1000" dirty="0">
                <a:solidFill>
                  <a:schemeClr val="tx1"/>
                </a:solidFill>
              </a:rPr>
              <a:t>agenda for social renewal. It also embraces Scottish</a:t>
            </a:r>
          </a:p>
          <a:p>
            <a:endParaRPr lang="en-GB" sz="1000" dirty="0">
              <a:solidFill>
                <a:schemeClr val="tx1"/>
              </a:solidFill>
            </a:endParaRPr>
          </a:p>
        </p:txBody>
      </p:sp>
      <p:sp>
        <p:nvSpPr>
          <p:cNvPr id="125955" name="TextBox 2"/>
          <p:cNvSpPr txBox="1">
            <a:spLocks noChangeArrowheads="1"/>
          </p:cNvSpPr>
          <p:nvPr/>
        </p:nvSpPr>
        <p:spPr bwMode="auto">
          <a:xfrm>
            <a:off x="4857750" y="142875"/>
            <a:ext cx="3429000" cy="6324808"/>
          </a:xfrm>
          <a:prstGeom prst="rect">
            <a:avLst/>
          </a:prstGeom>
          <a:noFill/>
          <a:ln w="9525">
            <a:noFill/>
            <a:miter lim="800000"/>
            <a:headEnd/>
            <a:tailEnd/>
          </a:ln>
        </p:spPr>
        <p:txBody>
          <a:bodyPr>
            <a:spAutoFit/>
          </a:bodyPr>
          <a:lstStyle/>
          <a:p>
            <a:r>
              <a:rPr lang="en-GB" sz="1100" dirty="0">
                <a:solidFill>
                  <a:schemeClr val="tx1"/>
                </a:solidFill>
              </a:rPr>
              <a:t>Enterprise’s tourism priorities of innovation, product</a:t>
            </a:r>
          </a:p>
          <a:p>
            <a:r>
              <a:rPr lang="en-GB" sz="1100" dirty="0">
                <a:solidFill>
                  <a:schemeClr val="tx1"/>
                </a:solidFill>
              </a:rPr>
              <a:t>development, business leadership development, and</a:t>
            </a:r>
          </a:p>
          <a:p>
            <a:r>
              <a:rPr lang="en-GB" sz="1100" dirty="0">
                <a:solidFill>
                  <a:schemeClr val="tx1"/>
                </a:solidFill>
              </a:rPr>
              <a:t>destination development. The approach to delivery seeks</a:t>
            </a:r>
          </a:p>
          <a:p>
            <a:r>
              <a:rPr lang="en-GB" sz="1100" dirty="0">
                <a:solidFill>
                  <a:schemeClr val="tx1"/>
                </a:solidFill>
              </a:rPr>
              <a:t>to reflect the relationship between the city and the wider</a:t>
            </a:r>
          </a:p>
          <a:p>
            <a:r>
              <a:rPr lang="en-GB" sz="1100" dirty="0">
                <a:solidFill>
                  <a:schemeClr val="tx1"/>
                </a:solidFill>
              </a:rPr>
              <a:t>region, in particular the strengthening links with </a:t>
            </a:r>
            <a:r>
              <a:rPr lang="en-GB" sz="1100" dirty="0" smtClean="0">
                <a:solidFill>
                  <a:schemeClr val="tx1"/>
                </a:solidFill>
              </a:rPr>
              <a:t>Edinburgh via </a:t>
            </a:r>
            <a:r>
              <a:rPr lang="en-GB" sz="1100" dirty="0">
                <a:solidFill>
                  <a:schemeClr val="tx1"/>
                </a:solidFill>
              </a:rPr>
              <a:t>closer collaboration.</a:t>
            </a:r>
          </a:p>
          <a:p>
            <a:r>
              <a:rPr lang="en-GB" sz="1100" b="1" dirty="0" smtClean="0">
                <a:solidFill>
                  <a:schemeClr val="tx1"/>
                </a:solidFill>
              </a:rPr>
              <a:t>Ten </a:t>
            </a:r>
            <a:r>
              <a:rPr lang="en-GB" sz="1100" b="1" dirty="0">
                <a:solidFill>
                  <a:schemeClr val="tx1"/>
                </a:solidFill>
              </a:rPr>
              <a:t>year priorities</a:t>
            </a:r>
          </a:p>
          <a:p>
            <a:r>
              <a:rPr lang="en-GB" sz="1100" dirty="0">
                <a:solidFill>
                  <a:schemeClr val="tx1"/>
                </a:solidFill>
              </a:rPr>
              <a:t>To achieve the vision for tourism, four key priorities have</a:t>
            </a:r>
          </a:p>
          <a:p>
            <a:r>
              <a:rPr lang="en-GB" sz="1100" dirty="0">
                <a:solidFill>
                  <a:schemeClr val="tx1"/>
                </a:solidFill>
              </a:rPr>
              <a:t>emerged from a process of research and consultation</a:t>
            </a:r>
          </a:p>
          <a:p>
            <a:r>
              <a:rPr lang="en-GB" sz="1100" dirty="0">
                <a:solidFill>
                  <a:schemeClr val="tx1"/>
                </a:solidFill>
              </a:rPr>
              <a:t>with stakeholders and industry representatives.</a:t>
            </a:r>
          </a:p>
          <a:p>
            <a:r>
              <a:rPr lang="en-GB" sz="1100" dirty="0">
                <a:solidFill>
                  <a:schemeClr val="tx1"/>
                </a:solidFill>
              </a:rPr>
              <a:t>Not only do they represent the main pillars around</a:t>
            </a:r>
          </a:p>
          <a:p>
            <a:r>
              <a:rPr lang="en-GB" sz="1100" dirty="0">
                <a:solidFill>
                  <a:schemeClr val="tx1"/>
                </a:solidFill>
              </a:rPr>
              <a:t>which the strategy and subsequent action plans will be</a:t>
            </a:r>
          </a:p>
          <a:p>
            <a:r>
              <a:rPr lang="en-GB" sz="1100" dirty="0">
                <a:solidFill>
                  <a:schemeClr val="tx1"/>
                </a:solidFill>
              </a:rPr>
              <a:t>developed, but they complement and support the broad</a:t>
            </a:r>
          </a:p>
          <a:p>
            <a:r>
              <a:rPr lang="en-GB" sz="1100" dirty="0">
                <a:solidFill>
                  <a:schemeClr val="tx1"/>
                </a:solidFill>
              </a:rPr>
              <a:t>themes within Glasgow’s economic development strategy.</a:t>
            </a:r>
          </a:p>
          <a:p>
            <a:r>
              <a:rPr lang="en-GB" sz="1100" dirty="0">
                <a:solidFill>
                  <a:schemeClr val="tx1"/>
                </a:solidFill>
              </a:rPr>
              <a:t>The four strategic themes are:</a:t>
            </a:r>
          </a:p>
          <a:p>
            <a:r>
              <a:rPr lang="en-GB" sz="1100" b="1" dirty="0">
                <a:solidFill>
                  <a:schemeClr val="tx1"/>
                </a:solidFill>
              </a:rPr>
              <a:t>1. Image and Brand: a positive and unique image is a</a:t>
            </a:r>
          </a:p>
          <a:p>
            <a:r>
              <a:rPr lang="en-GB" sz="1100" dirty="0">
                <a:solidFill>
                  <a:schemeClr val="tx1"/>
                </a:solidFill>
              </a:rPr>
              <a:t>key influencer.</a:t>
            </a:r>
          </a:p>
          <a:p>
            <a:r>
              <a:rPr lang="en-GB" sz="1100" b="1" dirty="0">
                <a:solidFill>
                  <a:schemeClr val="tx1"/>
                </a:solidFill>
              </a:rPr>
              <a:t>2. People: Glasgow’s citizens are the city’s greatest</a:t>
            </a:r>
          </a:p>
          <a:p>
            <a:r>
              <a:rPr lang="en-GB" sz="1100" dirty="0">
                <a:solidFill>
                  <a:schemeClr val="tx1"/>
                </a:solidFill>
              </a:rPr>
              <a:t>asset and must benefit from tourism’s growth.</a:t>
            </a:r>
          </a:p>
          <a:p>
            <a:r>
              <a:rPr lang="en-GB" sz="1100" b="1" dirty="0">
                <a:solidFill>
                  <a:schemeClr val="tx1"/>
                </a:solidFill>
              </a:rPr>
              <a:t>3. Place: place attractiveness, accessibility and</a:t>
            </a:r>
          </a:p>
          <a:p>
            <a:r>
              <a:rPr lang="en-GB" sz="1100" dirty="0">
                <a:solidFill>
                  <a:schemeClr val="tx1"/>
                </a:solidFill>
              </a:rPr>
              <a:t>quality of environment are competitive drivers for a</a:t>
            </a:r>
          </a:p>
          <a:p>
            <a:r>
              <a:rPr lang="en-GB" sz="1100" dirty="0">
                <a:solidFill>
                  <a:schemeClr val="tx1"/>
                </a:solidFill>
              </a:rPr>
              <a:t>successful tourism destination.</a:t>
            </a:r>
          </a:p>
          <a:p>
            <a:r>
              <a:rPr lang="en-GB" sz="1100" b="1" dirty="0">
                <a:solidFill>
                  <a:schemeClr val="tx1"/>
                </a:solidFill>
              </a:rPr>
              <a:t>4. Product: this must be fresh, distinctive, innovative</a:t>
            </a:r>
          </a:p>
          <a:p>
            <a:r>
              <a:rPr lang="en-GB" sz="1100" dirty="0">
                <a:solidFill>
                  <a:schemeClr val="tx1"/>
                </a:solidFill>
              </a:rPr>
              <a:t>and appealing to target markets.</a:t>
            </a:r>
          </a:p>
          <a:p>
            <a:r>
              <a:rPr lang="en-GB" sz="1100" dirty="0">
                <a:solidFill>
                  <a:schemeClr val="tx1"/>
                </a:solidFill>
              </a:rPr>
              <a:t>These four themes will be underpinned by the</a:t>
            </a:r>
          </a:p>
          <a:p>
            <a:r>
              <a:rPr lang="en-GB" sz="1100" dirty="0">
                <a:solidFill>
                  <a:schemeClr val="tx1"/>
                </a:solidFill>
              </a:rPr>
              <a:t>cross-cutting themes of sustainability, innovation, collaboration and market research.</a:t>
            </a:r>
          </a:p>
          <a:p>
            <a:endParaRPr lang="en-GB" sz="1100" dirty="0">
              <a:solidFill>
                <a:schemeClr val="tx1"/>
              </a:solidFill>
            </a:endParaRPr>
          </a:p>
          <a:p>
            <a:r>
              <a:rPr lang="en-GB" sz="1100" b="1" dirty="0">
                <a:solidFill>
                  <a:schemeClr val="tx1"/>
                </a:solidFill>
              </a:rPr>
              <a:t>Strategic Ambition</a:t>
            </a:r>
          </a:p>
          <a:p>
            <a:r>
              <a:rPr lang="en-GB" sz="1100" dirty="0">
                <a:solidFill>
                  <a:schemeClr val="tx1"/>
                </a:solidFill>
              </a:rPr>
              <a:t>Glasgow will be recognised as a leading global tourism</a:t>
            </a:r>
          </a:p>
          <a:p>
            <a:r>
              <a:rPr lang="en-GB" sz="1100" dirty="0">
                <a:solidFill>
                  <a:schemeClr val="tx1"/>
                </a:solidFill>
              </a:rPr>
              <a:t>destination with delivery driven through a city-wide</a:t>
            </a:r>
          </a:p>
          <a:p>
            <a:r>
              <a:rPr lang="en-GB" sz="1100" dirty="0">
                <a:solidFill>
                  <a:schemeClr val="tx1"/>
                </a:solidFill>
              </a:rPr>
              <a:t>partnership of organisations, institutions and businesses</a:t>
            </a:r>
          </a:p>
          <a:p>
            <a:r>
              <a:rPr lang="en-GB" sz="1100" dirty="0">
                <a:solidFill>
                  <a:schemeClr val="tx1"/>
                </a:solidFill>
              </a:rPr>
              <a:t>committed to this single vision.</a:t>
            </a:r>
          </a:p>
          <a:p>
            <a:endParaRPr lang="en-GB" sz="1100" dirty="0">
              <a:solidFill>
                <a:schemeClr val="tx1"/>
              </a:solidFill>
            </a:endParaRPr>
          </a:p>
          <a:p>
            <a:r>
              <a:rPr lang="en-GB" sz="900" dirty="0">
                <a:solidFill>
                  <a:schemeClr val="tx1"/>
                </a:solidFill>
              </a:rPr>
              <a:t>Extracted from web site March 2010</a:t>
            </a:r>
          </a:p>
        </p:txBody>
      </p:sp>
      <p:sp>
        <p:nvSpPr>
          <p:cNvPr id="4" name="TextBox 3"/>
          <p:cNvSpPr txBox="1"/>
          <p:nvPr/>
        </p:nvSpPr>
        <p:spPr>
          <a:xfrm>
            <a:off x="4828696" y="6206073"/>
            <a:ext cx="2063385" cy="523220"/>
          </a:xfrm>
          <a:prstGeom prst="rect">
            <a:avLst/>
          </a:prstGeom>
          <a:noFill/>
        </p:spPr>
        <p:txBody>
          <a:bodyPr wrap="none" rtlCol="0">
            <a:spAutoFit/>
          </a:bodyPr>
          <a:lstStyle/>
          <a:p>
            <a:r>
              <a:rPr lang="en-GB" sz="2800" b="1"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Example 3</a:t>
            </a:r>
            <a:endParaRPr lang="en-GB" sz="2800" b="1" dirty="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61623664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332656"/>
            <a:ext cx="8291337" cy="5970865"/>
          </a:xfrm>
          <a:prstGeom prst="rect">
            <a:avLst/>
          </a:prstGeom>
        </p:spPr>
        <p:txBody>
          <a:bodyPr wrap="square">
            <a:spAutoFit/>
          </a:bodyPr>
          <a:lstStyle/>
          <a:p>
            <a:pPr algn="ctr"/>
            <a:r>
              <a:rPr lang="en-GB" b="1" i="1" dirty="0">
                <a:solidFill>
                  <a:schemeClr val="accent2"/>
                </a:solidFill>
                <a:effectLst>
                  <a:outerShdw blurRad="38100" dist="38100" dir="2700000" algn="tl">
                    <a:srgbClr val="000000">
                      <a:alpha val="43137"/>
                    </a:srgbClr>
                  </a:outerShdw>
                </a:effectLst>
              </a:rPr>
              <a:t>Group </a:t>
            </a:r>
            <a:r>
              <a:rPr lang="en-GB" b="1" i="1" dirty="0" smtClean="0">
                <a:solidFill>
                  <a:schemeClr val="accent2"/>
                </a:solidFill>
                <a:effectLst>
                  <a:outerShdw blurRad="38100" dist="38100" dir="2700000" algn="tl">
                    <a:srgbClr val="000000">
                      <a:alpha val="43137"/>
                    </a:srgbClr>
                  </a:outerShdw>
                </a:effectLst>
              </a:rPr>
              <a:t>Explorer</a:t>
            </a:r>
          </a:p>
          <a:p>
            <a:endParaRPr lang="en-GB" sz="1800" dirty="0">
              <a:solidFill>
                <a:schemeClr val="tx1"/>
              </a:solidFill>
            </a:endParaRPr>
          </a:p>
          <a:p>
            <a:r>
              <a:rPr lang="en-GB" sz="1800" dirty="0">
                <a:solidFill>
                  <a:schemeClr val="tx1"/>
                </a:solidFill>
              </a:rPr>
              <a:t>There is also available a Group Support System that allows participants to enter statements and links directly in to a publicly displayed Decision Explorer model.  The system also allows for the rating of statements, and the indication of preferences about, for example, options to focus on, undesirable options, leverage on goals, etc.  </a:t>
            </a:r>
          </a:p>
          <a:p>
            <a:r>
              <a:rPr lang="en-GB" sz="1800" dirty="0">
                <a:solidFill>
                  <a:schemeClr val="tx1"/>
                </a:solidFill>
              </a:rPr>
              <a:t>The significant benefits of the system are higher productivity, anonymity when appropriate, the ability to monitor development consensus, and facilitator monitoring of levels of participation and type of participation.  The system has been used extensively over the past 10 years by a number of Business Schools, managers, and consultants.  It has been used with top management teams of MNC’s as well as with pressure groups.</a:t>
            </a:r>
          </a:p>
          <a:p>
            <a:endParaRPr lang="en-GB" sz="1800" dirty="0" smtClean="0">
              <a:solidFill>
                <a:schemeClr val="tx1"/>
              </a:solidFill>
            </a:endParaRPr>
          </a:p>
          <a:p>
            <a:r>
              <a:rPr lang="en-GB" sz="1800" dirty="0" smtClean="0">
                <a:solidFill>
                  <a:schemeClr val="tx1"/>
                </a:solidFill>
              </a:rPr>
              <a:t>The </a:t>
            </a:r>
            <a:r>
              <a:rPr lang="en-GB" sz="1800" dirty="0">
                <a:solidFill>
                  <a:schemeClr val="tx1"/>
                </a:solidFill>
              </a:rPr>
              <a:t>system requires the purchase of the Group Explorer software </a:t>
            </a:r>
            <a:r>
              <a:rPr lang="en-GB" sz="1800" dirty="0" smtClean="0">
                <a:solidFill>
                  <a:schemeClr val="tx1"/>
                </a:solidFill>
              </a:rPr>
              <a:t>from  </a:t>
            </a:r>
            <a:r>
              <a:rPr lang="en-GB" sz="1800" dirty="0" err="1">
                <a:solidFill>
                  <a:schemeClr val="tx1"/>
                </a:solidFill>
              </a:rPr>
              <a:t>Ackermann&amp;Eden</a:t>
            </a:r>
            <a:r>
              <a:rPr lang="en-GB" sz="1800" dirty="0">
                <a:solidFill>
                  <a:schemeClr val="tx1"/>
                </a:solidFill>
              </a:rPr>
              <a:t> at Strathclyde Business School, a full copy of Decision Explorer, Windows Server, and 2 laptop computers (one running Windows Server and the other Windows 7</a:t>
            </a:r>
            <a:r>
              <a:rPr lang="en-GB" sz="1800" dirty="0" smtClean="0">
                <a:solidFill>
                  <a:schemeClr val="tx1"/>
                </a:solidFill>
              </a:rPr>
              <a:t>).</a:t>
            </a:r>
          </a:p>
          <a:p>
            <a:endParaRPr lang="en-GB" sz="1800" dirty="0">
              <a:solidFill>
                <a:schemeClr val="tx1"/>
              </a:solidFill>
            </a:endParaRPr>
          </a:p>
          <a:p>
            <a:r>
              <a:rPr lang="en-GB" sz="1400" dirty="0" smtClean="0">
                <a:solidFill>
                  <a:schemeClr val="tx1"/>
                </a:solidFill>
              </a:rPr>
              <a:t>See:</a:t>
            </a:r>
          </a:p>
          <a:p>
            <a:r>
              <a:rPr lang="en-GB" sz="1400" dirty="0">
                <a:solidFill>
                  <a:schemeClr val="tx1"/>
                </a:solidFill>
              </a:rPr>
              <a:t>Ackermann, F. and Eden, C. Negotiation in Strategy Making Teams Group Support Systems and the Process of Cognitive Change. </a:t>
            </a:r>
            <a:r>
              <a:rPr lang="en-GB" sz="1400" i="1" dirty="0">
                <a:solidFill>
                  <a:schemeClr val="tx1"/>
                </a:solidFill>
              </a:rPr>
              <a:t>Group Decision and Negotiation</a:t>
            </a:r>
            <a:r>
              <a:rPr lang="en-GB" sz="1400" dirty="0">
                <a:solidFill>
                  <a:schemeClr val="tx1"/>
                </a:solidFill>
              </a:rPr>
              <a:t>. 2011; 20(3)293-314</a:t>
            </a:r>
            <a:r>
              <a:rPr lang="en-GB" sz="1400" dirty="0" smtClean="0">
                <a:solidFill>
                  <a:schemeClr val="tx1"/>
                </a:solidFill>
              </a:rPr>
              <a:t>.</a:t>
            </a:r>
          </a:p>
          <a:p>
            <a:r>
              <a:rPr lang="en-GB" sz="1400" dirty="0">
                <a:solidFill>
                  <a:schemeClr val="tx1"/>
                </a:solidFill>
              </a:rPr>
              <a:t>Andersen, D.; Richardson, G. P.; Ackermann, F., and Eden, C. Using a Group Support System to Add Value to Group Model Building. </a:t>
            </a:r>
            <a:r>
              <a:rPr lang="en-GB" sz="1400" i="1" dirty="0">
                <a:solidFill>
                  <a:schemeClr val="tx1"/>
                </a:solidFill>
              </a:rPr>
              <a:t>System Dynamics Review</a:t>
            </a:r>
            <a:r>
              <a:rPr lang="en-GB" sz="1400" dirty="0">
                <a:solidFill>
                  <a:schemeClr val="tx1"/>
                </a:solidFill>
              </a:rPr>
              <a:t>. 2010; 26(4)335-346.</a:t>
            </a:r>
          </a:p>
        </p:txBody>
      </p:sp>
    </p:spTree>
    <p:extLst>
      <p:ext uri="{BB962C8B-B14F-4D97-AF65-F5344CB8AC3E}">
        <p14:creationId xmlns:p14="http://schemas.microsoft.com/office/powerpoint/2010/main" xmlns="" val="35733311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TextBox 1"/>
          <p:cNvSpPr txBox="1">
            <a:spLocks noChangeArrowheads="1"/>
          </p:cNvSpPr>
          <p:nvPr/>
        </p:nvSpPr>
        <p:spPr bwMode="auto">
          <a:xfrm>
            <a:off x="571500" y="149225"/>
            <a:ext cx="4000500" cy="5786199"/>
          </a:xfrm>
          <a:prstGeom prst="rect">
            <a:avLst/>
          </a:prstGeom>
          <a:noFill/>
          <a:ln w="9525">
            <a:noFill/>
            <a:miter lim="800000"/>
            <a:headEnd/>
            <a:tailEnd/>
          </a:ln>
        </p:spPr>
        <p:txBody>
          <a:bodyPr>
            <a:spAutoFit/>
          </a:bodyPr>
          <a:lstStyle/>
          <a:p>
            <a:r>
              <a:rPr lang="en-GB" sz="1000" b="1" dirty="0">
                <a:solidFill>
                  <a:schemeClr val="tx1"/>
                </a:solidFill>
              </a:rPr>
              <a:t>Our vision</a:t>
            </a:r>
          </a:p>
          <a:p>
            <a:r>
              <a:rPr lang="en-GB" sz="1000" dirty="0">
                <a:solidFill>
                  <a:schemeClr val="tx1"/>
                </a:solidFill>
              </a:rPr>
              <a:t>Our shared ambition for metropolitan Glasgow is of</a:t>
            </a:r>
          </a:p>
          <a:p>
            <a:r>
              <a:rPr lang="en-GB" sz="1000" u="sng" dirty="0">
                <a:solidFill>
                  <a:schemeClr val="tx1"/>
                </a:solidFill>
              </a:rPr>
              <a:t>(1) sustained and sustainable growth in the tourism industry</a:t>
            </a:r>
          </a:p>
          <a:p>
            <a:r>
              <a:rPr lang="en-GB" sz="1000" dirty="0">
                <a:solidFill>
                  <a:schemeClr val="tx1"/>
                </a:solidFill>
              </a:rPr>
              <a:t>as a (2) </a:t>
            </a:r>
            <a:r>
              <a:rPr lang="en-GB" sz="1000" u="sng" dirty="0">
                <a:solidFill>
                  <a:schemeClr val="tx1"/>
                </a:solidFill>
              </a:rPr>
              <a:t>contribution to the wealth and well-being of all</a:t>
            </a:r>
            <a:r>
              <a:rPr lang="en-GB" sz="1000" dirty="0">
                <a:solidFill>
                  <a:schemeClr val="tx1"/>
                </a:solidFill>
              </a:rPr>
              <a:t>.</a:t>
            </a:r>
          </a:p>
          <a:p>
            <a:r>
              <a:rPr lang="en-GB" sz="1000" dirty="0">
                <a:solidFill>
                  <a:schemeClr val="tx1"/>
                </a:solidFill>
              </a:rPr>
              <a:t>Our vision for Glasgow 2016 is of a (</a:t>
            </a:r>
            <a:r>
              <a:rPr lang="en-GB" sz="1000" u="sng" dirty="0">
                <a:solidFill>
                  <a:schemeClr val="tx1"/>
                </a:solidFill>
              </a:rPr>
              <a:t>3) leading destination</a:t>
            </a:r>
          </a:p>
          <a:p>
            <a:r>
              <a:rPr lang="en-GB" sz="1000" u="sng" dirty="0">
                <a:solidFill>
                  <a:schemeClr val="tx1"/>
                </a:solidFill>
              </a:rPr>
              <a:t>in key markets </a:t>
            </a:r>
            <a:r>
              <a:rPr lang="en-GB" sz="1000" dirty="0">
                <a:solidFill>
                  <a:schemeClr val="tx1"/>
                </a:solidFill>
              </a:rPr>
              <a:t>(4) </a:t>
            </a:r>
            <a:r>
              <a:rPr lang="en-GB" sz="1000" u="sng" dirty="0">
                <a:solidFill>
                  <a:schemeClr val="tx1"/>
                </a:solidFill>
              </a:rPr>
              <a:t>offering a unique, dynamic and authentic</a:t>
            </a:r>
          </a:p>
          <a:p>
            <a:r>
              <a:rPr lang="en-GB" sz="1000" u="sng" dirty="0">
                <a:solidFill>
                  <a:schemeClr val="tx1"/>
                </a:solidFill>
              </a:rPr>
              <a:t>experience </a:t>
            </a:r>
            <a:r>
              <a:rPr lang="en-GB" sz="1000" dirty="0">
                <a:solidFill>
                  <a:schemeClr val="tx1"/>
                </a:solidFill>
              </a:rPr>
              <a:t>through the (5) </a:t>
            </a:r>
            <a:r>
              <a:rPr lang="en-GB" sz="1000" u="sng" dirty="0">
                <a:solidFill>
                  <a:schemeClr val="tx1"/>
                </a:solidFill>
              </a:rPr>
              <a:t>quality of place, product and</a:t>
            </a:r>
          </a:p>
          <a:p>
            <a:r>
              <a:rPr lang="en-GB" sz="1000" u="sng" dirty="0">
                <a:solidFill>
                  <a:schemeClr val="tx1"/>
                </a:solidFill>
              </a:rPr>
              <a:t>service differentiated through the strength of the brand</a:t>
            </a:r>
            <a:r>
              <a:rPr lang="en-GB" sz="1000" dirty="0">
                <a:solidFill>
                  <a:schemeClr val="tx1"/>
                </a:solidFill>
              </a:rPr>
              <a:t>,</a:t>
            </a:r>
          </a:p>
          <a:p>
            <a:r>
              <a:rPr lang="en-GB" sz="1000" b="1" u="sng" dirty="0">
                <a:solidFill>
                  <a:schemeClr val="tx1"/>
                </a:solidFill>
              </a:rPr>
              <a:t>Glasgow: Scotland with style</a:t>
            </a:r>
            <a:r>
              <a:rPr lang="en-GB" sz="1000" b="1" dirty="0">
                <a:solidFill>
                  <a:schemeClr val="tx1"/>
                </a:solidFill>
              </a:rPr>
              <a:t>.</a:t>
            </a:r>
          </a:p>
          <a:p>
            <a:r>
              <a:rPr lang="en-GB" sz="1000" b="1" dirty="0">
                <a:solidFill>
                  <a:schemeClr val="tx1"/>
                </a:solidFill>
              </a:rPr>
              <a:t>Strategic Targets</a:t>
            </a:r>
          </a:p>
          <a:p>
            <a:r>
              <a:rPr lang="en-GB" sz="1000" b="1" dirty="0">
                <a:solidFill>
                  <a:schemeClr val="tx1"/>
                </a:solidFill>
              </a:rPr>
              <a:t>to (6) </a:t>
            </a:r>
            <a:r>
              <a:rPr lang="en-GB" sz="1000" b="1" u="sng" dirty="0">
                <a:solidFill>
                  <a:schemeClr val="tx1"/>
                </a:solidFill>
              </a:rPr>
              <a:t>deliver a minimum growth of 60% in tourist</a:t>
            </a:r>
          </a:p>
          <a:p>
            <a:r>
              <a:rPr lang="en-GB" sz="1000" b="1" u="sng" dirty="0">
                <a:solidFill>
                  <a:schemeClr val="tx1"/>
                </a:solidFill>
              </a:rPr>
              <a:t>revenue</a:t>
            </a:r>
            <a:r>
              <a:rPr lang="en-GB" sz="1000" b="1" dirty="0">
                <a:solidFill>
                  <a:schemeClr val="tx1"/>
                </a:solidFill>
              </a:rPr>
              <a:t> with a target of achieving  (7) </a:t>
            </a:r>
            <a:r>
              <a:rPr lang="en-GB" sz="1000" b="1" u="sng" dirty="0">
                <a:solidFill>
                  <a:schemeClr val="tx1"/>
                </a:solidFill>
              </a:rPr>
              <a:t>80%</a:t>
            </a:r>
          </a:p>
          <a:p>
            <a:r>
              <a:rPr lang="en-GB" sz="1000" b="1" u="sng" dirty="0">
                <a:solidFill>
                  <a:schemeClr val="tx1"/>
                </a:solidFill>
              </a:rPr>
              <a:t>grow tourism-related employment to 40,000</a:t>
            </a:r>
          </a:p>
          <a:p>
            <a:r>
              <a:rPr lang="en-GB" sz="1000" b="1" dirty="0">
                <a:solidFill>
                  <a:schemeClr val="tx1"/>
                </a:solidFill>
              </a:rPr>
              <a:t>(8) </a:t>
            </a:r>
            <a:r>
              <a:rPr lang="en-GB" sz="1000" b="1" u="sng" dirty="0">
                <a:solidFill>
                  <a:schemeClr val="tx1"/>
                </a:solidFill>
              </a:rPr>
              <a:t>increase capacity by 3,000 premier hotel bedrooms</a:t>
            </a:r>
          </a:p>
          <a:p>
            <a:r>
              <a:rPr lang="en-GB" sz="1000" b="1" dirty="0">
                <a:solidFill>
                  <a:schemeClr val="tx1"/>
                </a:solidFill>
              </a:rPr>
              <a:t>Policy Context</a:t>
            </a:r>
          </a:p>
          <a:p>
            <a:r>
              <a:rPr lang="en-GB" sz="1000" i="1" dirty="0">
                <a:solidFill>
                  <a:schemeClr val="tx1"/>
                </a:solidFill>
              </a:rPr>
              <a:t>Glasgow’s Tourism Strategy to 2016 (9) </a:t>
            </a:r>
            <a:r>
              <a:rPr lang="en-GB" sz="1000" i="1" u="sng" dirty="0">
                <a:solidFill>
                  <a:schemeClr val="tx1"/>
                </a:solidFill>
              </a:rPr>
              <a:t>takes advantage of</a:t>
            </a:r>
          </a:p>
          <a:p>
            <a:r>
              <a:rPr lang="en-GB" sz="1000" u="sng" dirty="0">
                <a:solidFill>
                  <a:schemeClr val="tx1"/>
                </a:solidFill>
              </a:rPr>
              <a:t>the favourable national policy environment</a:t>
            </a:r>
            <a:r>
              <a:rPr lang="en-GB" sz="1000" dirty="0">
                <a:solidFill>
                  <a:schemeClr val="tx1"/>
                </a:solidFill>
              </a:rPr>
              <a:t>, the city’s</a:t>
            </a:r>
          </a:p>
          <a:p>
            <a:r>
              <a:rPr lang="en-GB" sz="1000" dirty="0">
                <a:solidFill>
                  <a:schemeClr val="tx1"/>
                </a:solidFill>
              </a:rPr>
              <a:t>(10) </a:t>
            </a:r>
            <a:r>
              <a:rPr lang="en-GB" sz="1000" u="sng" dirty="0">
                <a:solidFill>
                  <a:schemeClr val="tx1"/>
                </a:solidFill>
              </a:rPr>
              <a:t>recent economic growth </a:t>
            </a:r>
            <a:r>
              <a:rPr lang="en-GB" sz="1000" dirty="0">
                <a:solidFill>
                  <a:schemeClr val="tx1"/>
                </a:solidFill>
              </a:rPr>
              <a:t>and (11) </a:t>
            </a:r>
            <a:r>
              <a:rPr lang="en-GB" sz="1000" u="sng" dirty="0">
                <a:solidFill>
                  <a:schemeClr val="tx1"/>
                </a:solidFill>
              </a:rPr>
              <a:t>higher levels of ambition and</a:t>
            </a:r>
          </a:p>
          <a:p>
            <a:r>
              <a:rPr lang="en-GB" sz="1000" u="sng" dirty="0">
                <a:solidFill>
                  <a:schemeClr val="tx1"/>
                </a:solidFill>
              </a:rPr>
              <a:t>aspiration for Glasgow’s future prosperity and well-being</a:t>
            </a:r>
            <a:r>
              <a:rPr lang="en-GB" sz="1000" dirty="0">
                <a:solidFill>
                  <a:schemeClr val="tx1"/>
                </a:solidFill>
              </a:rPr>
              <a:t>.</a:t>
            </a:r>
          </a:p>
          <a:p>
            <a:r>
              <a:rPr lang="en-GB" sz="1000" dirty="0">
                <a:solidFill>
                  <a:schemeClr val="tx1"/>
                </a:solidFill>
              </a:rPr>
              <a:t>The strategy is closely aligned to key national and city</a:t>
            </a:r>
          </a:p>
          <a:p>
            <a:r>
              <a:rPr lang="en-GB" sz="1000" dirty="0">
                <a:solidFill>
                  <a:schemeClr val="tx1"/>
                </a:solidFill>
              </a:rPr>
              <a:t>policy documents.</a:t>
            </a:r>
          </a:p>
          <a:p>
            <a:r>
              <a:rPr lang="en-GB" sz="1000" i="1" dirty="0">
                <a:solidFill>
                  <a:schemeClr val="tx1"/>
                </a:solidFill>
              </a:rPr>
              <a:t>Scottish Tourism: The Next Decade – A Tourism Framework</a:t>
            </a:r>
          </a:p>
          <a:p>
            <a:r>
              <a:rPr lang="en-GB" sz="1000" i="1" dirty="0">
                <a:solidFill>
                  <a:schemeClr val="tx1"/>
                </a:solidFill>
              </a:rPr>
              <a:t>For Change takes a similar long-term approach to tourism</a:t>
            </a:r>
          </a:p>
          <a:p>
            <a:r>
              <a:rPr lang="en-GB" sz="1000" dirty="0">
                <a:solidFill>
                  <a:schemeClr val="tx1"/>
                </a:solidFill>
              </a:rPr>
              <a:t>development and sets ambitious targets. As Scotland’s</a:t>
            </a:r>
          </a:p>
          <a:p>
            <a:r>
              <a:rPr lang="en-GB" sz="1000" dirty="0">
                <a:solidFill>
                  <a:schemeClr val="tx1"/>
                </a:solidFill>
              </a:rPr>
              <a:t>largest city, and a successful urban destination, Glasgow</a:t>
            </a:r>
          </a:p>
          <a:p>
            <a:r>
              <a:rPr lang="en-GB" sz="1000" dirty="0">
                <a:solidFill>
                  <a:schemeClr val="tx1"/>
                </a:solidFill>
              </a:rPr>
              <a:t>has an important part to play in (12) </a:t>
            </a:r>
            <a:r>
              <a:rPr lang="en-GB" sz="1000" u="sng" dirty="0">
                <a:solidFill>
                  <a:schemeClr val="tx1"/>
                </a:solidFill>
              </a:rPr>
              <a:t>contributing to national</a:t>
            </a:r>
          </a:p>
          <a:p>
            <a:r>
              <a:rPr lang="en-GB" sz="1000" u="sng" dirty="0">
                <a:solidFill>
                  <a:schemeClr val="tx1"/>
                </a:solidFill>
              </a:rPr>
              <a:t>targets</a:t>
            </a:r>
            <a:r>
              <a:rPr lang="en-GB" sz="1000" dirty="0">
                <a:solidFill>
                  <a:schemeClr val="tx1"/>
                </a:solidFill>
              </a:rPr>
              <a:t> through its (13) </a:t>
            </a:r>
            <a:r>
              <a:rPr lang="en-GB" sz="1000" u="sng" dirty="0">
                <a:solidFill>
                  <a:schemeClr val="tx1"/>
                </a:solidFill>
              </a:rPr>
              <a:t>business and short break tourism</a:t>
            </a:r>
          </a:p>
          <a:p>
            <a:r>
              <a:rPr lang="en-GB" sz="1000" u="sng" dirty="0">
                <a:solidFill>
                  <a:schemeClr val="tx1"/>
                </a:solidFill>
              </a:rPr>
              <a:t>markets</a:t>
            </a:r>
            <a:r>
              <a:rPr lang="en-GB" sz="1000" dirty="0">
                <a:solidFill>
                  <a:schemeClr val="tx1"/>
                </a:solidFill>
              </a:rPr>
              <a:t>. The strategy reflects principal policy initiatives,</a:t>
            </a:r>
          </a:p>
          <a:p>
            <a:r>
              <a:rPr lang="en-GB" sz="1000" dirty="0">
                <a:solidFill>
                  <a:schemeClr val="tx1"/>
                </a:solidFill>
              </a:rPr>
              <a:t>including the importance of cities in regional development.</a:t>
            </a:r>
          </a:p>
          <a:p>
            <a:r>
              <a:rPr lang="en-GB" sz="1000" dirty="0">
                <a:solidFill>
                  <a:schemeClr val="tx1"/>
                </a:solidFill>
              </a:rPr>
              <a:t>In line with the city’s economic development strategy,</a:t>
            </a:r>
          </a:p>
          <a:p>
            <a:r>
              <a:rPr lang="en-GB" sz="1000" i="1" dirty="0">
                <a:solidFill>
                  <a:schemeClr val="tx1"/>
                </a:solidFill>
              </a:rPr>
              <a:t>A Step Change for Glasgow, the key objective is to (14) </a:t>
            </a:r>
            <a:r>
              <a:rPr lang="en-GB" sz="1000" i="1" u="sng" dirty="0">
                <a:solidFill>
                  <a:schemeClr val="tx1"/>
                </a:solidFill>
              </a:rPr>
              <a:t>maximise</a:t>
            </a:r>
          </a:p>
          <a:p>
            <a:r>
              <a:rPr lang="en-GB" sz="1000" u="sng" dirty="0">
                <a:solidFill>
                  <a:schemeClr val="tx1"/>
                </a:solidFill>
              </a:rPr>
              <a:t>economic growth for the benefit of Glasgow’s citizens</a:t>
            </a:r>
            <a:r>
              <a:rPr lang="en-GB" sz="1000" dirty="0">
                <a:solidFill>
                  <a:schemeClr val="tx1"/>
                </a:solidFill>
              </a:rPr>
              <a:t>,</a:t>
            </a:r>
          </a:p>
          <a:p>
            <a:r>
              <a:rPr lang="en-GB" sz="1000" dirty="0">
                <a:solidFill>
                  <a:schemeClr val="tx1"/>
                </a:solidFill>
              </a:rPr>
              <a:t>while at the same time (15) </a:t>
            </a:r>
            <a:r>
              <a:rPr lang="en-GB" sz="1000" u="sng" dirty="0">
                <a:solidFill>
                  <a:schemeClr val="tx1"/>
                </a:solidFill>
              </a:rPr>
              <a:t>creating a more attractive</a:t>
            </a:r>
          </a:p>
          <a:p>
            <a:r>
              <a:rPr lang="en-GB" sz="1000" u="sng" dirty="0">
                <a:solidFill>
                  <a:schemeClr val="tx1"/>
                </a:solidFill>
              </a:rPr>
              <a:t>environment for visitors and investors</a:t>
            </a:r>
            <a:r>
              <a:rPr lang="en-GB" sz="1000" dirty="0">
                <a:solidFill>
                  <a:schemeClr val="tx1"/>
                </a:solidFill>
              </a:rPr>
              <a:t>. The strategy</a:t>
            </a:r>
          </a:p>
          <a:p>
            <a:r>
              <a:rPr lang="en-GB" sz="1000" dirty="0">
                <a:solidFill>
                  <a:schemeClr val="tx1"/>
                </a:solidFill>
              </a:rPr>
              <a:t>(16) </a:t>
            </a:r>
            <a:r>
              <a:rPr lang="en-GB" sz="1000" u="sng" dirty="0">
                <a:solidFill>
                  <a:schemeClr val="tx1"/>
                </a:solidFill>
              </a:rPr>
              <a:t>complements Glasgow City Council’s key objectives and</a:t>
            </a:r>
          </a:p>
          <a:p>
            <a:r>
              <a:rPr lang="en-GB" sz="1000" u="sng" dirty="0">
                <a:solidFill>
                  <a:schemeClr val="tx1"/>
                </a:solidFill>
              </a:rPr>
              <a:t>agenda for social renewal.</a:t>
            </a:r>
            <a:r>
              <a:rPr lang="en-GB" sz="1000" dirty="0">
                <a:solidFill>
                  <a:schemeClr val="tx1"/>
                </a:solidFill>
              </a:rPr>
              <a:t> It also embraces Scottish</a:t>
            </a:r>
          </a:p>
          <a:p>
            <a:endParaRPr lang="en-GB" sz="1000" dirty="0">
              <a:solidFill>
                <a:schemeClr val="tx1"/>
              </a:solidFill>
            </a:endParaRPr>
          </a:p>
        </p:txBody>
      </p:sp>
      <p:sp>
        <p:nvSpPr>
          <p:cNvPr id="126979" name="TextBox 2"/>
          <p:cNvSpPr txBox="1">
            <a:spLocks noChangeArrowheads="1"/>
          </p:cNvSpPr>
          <p:nvPr/>
        </p:nvSpPr>
        <p:spPr bwMode="auto">
          <a:xfrm>
            <a:off x="4857750" y="142875"/>
            <a:ext cx="3429000" cy="6186309"/>
          </a:xfrm>
          <a:prstGeom prst="rect">
            <a:avLst/>
          </a:prstGeom>
          <a:noFill/>
          <a:ln w="9525">
            <a:noFill/>
            <a:miter lim="800000"/>
            <a:headEnd/>
            <a:tailEnd/>
          </a:ln>
        </p:spPr>
        <p:txBody>
          <a:bodyPr>
            <a:spAutoFit/>
          </a:bodyPr>
          <a:lstStyle/>
          <a:p>
            <a:r>
              <a:rPr lang="en-GB" sz="1100" dirty="0">
                <a:solidFill>
                  <a:schemeClr val="tx1"/>
                </a:solidFill>
              </a:rPr>
              <a:t>Enterprise’s tourism priorities of innovation, product</a:t>
            </a:r>
          </a:p>
          <a:p>
            <a:r>
              <a:rPr lang="en-GB" sz="1100" dirty="0">
                <a:solidFill>
                  <a:schemeClr val="tx1"/>
                </a:solidFill>
              </a:rPr>
              <a:t>development, business leadership development, and</a:t>
            </a:r>
          </a:p>
          <a:p>
            <a:r>
              <a:rPr lang="en-GB" sz="1100" dirty="0">
                <a:solidFill>
                  <a:schemeClr val="tx1"/>
                </a:solidFill>
              </a:rPr>
              <a:t>destination development. The approach to delivery seeks</a:t>
            </a:r>
          </a:p>
          <a:p>
            <a:r>
              <a:rPr lang="en-GB" sz="1100" dirty="0">
                <a:solidFill>
                  <a:schemeClr val="tx1"/>
                </a:solidFill>
              </a:rPr>
              <a:t>to reflect the relationship between the city and the wider</a:t>
            </a:r>
          </a:p>
          <a:p>
            <a:r>
              <a:rPr lang="en-GB" sz="1100" dirty="0">
                <a:solidFill>
                  <a:schemeClr val="tx1"/>
                </a:solidFill>
              </a:rPr>
              <a:t>region, in particular the strengthening links with Edinburgh</a:t>
            </a:r>
          </a:p>
          <a:p>
            <a:r>
              <a:rPr lang="en-GB" sz="1100" dirty="0">
                <a:solidFill>
                  <a:schemeClr val="tx1"/>
                </a:solidFill>
              </a:rPr>
              <a:t>via closer collaboration.</a:t>
            </a:r>
          </a:p>
          <a:p>
            <a:endParaRPr lang="en-GB" sz="1100" b="1" dirty="0" smtClean="0">
              <a:solidFill>
                <a:schemeClr val="tx1"/>
              </a:solidFill>
            </a:endParaRPr>
          </a:p>
          <a:p>
            <a:r>
              <a:rPr lang="en-GB" sz="1100" b="1" dirty="0" smtClean="0">
                <a:solidFill>
                  <a:schemeClr val="tx1"/>
                </a:solidFill>
              </a:rPr>
              <a:t>Ten </a:t>
            </a:r>
            <a:r>
              <a:rPr lang="en-GB" sz="1100" b="1" dirty="0">
                <a:solidFill>
                  <a:schemeClr val="tx1"/>
                </a:solidFill>
              </a:rPr>
              <a:t>year priorities</a:t>
            </a:r>
          </a:p>
          <a:p>
            <a:r>
              <a:rPr lang="en-GB" sz="1100" dirty="0">
                <a:solidFill>
                  <a:schemeClr val="tx1"/>
                </a:solidFill>
              </a:rPr>
              <a:t>To achieve the vision for tourism, four key priorities have</a:t>
            </a:r>
          </a:p>
          <a:p>
            <a:r>
              <a:rPr lang="en-GB" sz="1100" dirty="0">
                <a:solidFill>
                  <a:schemeClr val="tx1"/>
                </a:solidFill>
              </a:rPr>
              <a:t>emerged from a process of research and consultation</a:t>
            </a:r>
          </a:p>
          <a:p>
            <a:r>
              <a:rPr lang="en-GB" sz="1100" dirty="0">
                <a:solidFill>
                  <a:schemeClr val="tx1"/>
                </a:solidFill>
              </a:rPr>
              <a:t>with stakeholders and industry representatives.</a:t>
            </a:r>
          </a:p>
          <a:p>
            <a:r>
              <a:rPr lang="en-GB" sz="1100" dirty="0">
                <a:solidFill>
                  <a:schemeClr val="tx1"/>
                </a:solidFill>
              </a:rPr>
              <a:t>Not only do they represent the main pillars around</a:t>
            </a:r>
          </a:p>
          <a:p>
            <a:r>
              <a:rPr lang="en-GB" sz="1100" dirty="0">
                <a:solidFill>
                  <a:schemeClr val="tx1"/>
                </a:solidFill>
              </a:rPr>
              <a:t>which the strategy and subsequent action plans will be</a:t>
            </a:r>
          </a:p>
          <a:p>
            <a:r>
              <a:rPr lang="en-GB" sz="1100" dirty="0">
                <a:solidFill>
                  <a:schemeClr val="tx1"/>
                </a:solidFill>
              </a:rPr>
              <a:t>developed, but they complement and support the broad</a:t>
            </a:r>
          </a:p>
          <a:p>
            <a:r>
              <a:rPr lang="en-GB" sz="1100" dirty="0">
                <a:solidFill>
                  <a:schemeClr val="tx1"/>
                </a:solidFill>
              </a:rPr>
              <a:t>themes within Glasgow’s economic development strategy.</a:t>
            </a:r>
          </a:p>
          <a:p>
            <a:r>
              <a:rPr lang="en-GB" sz="1100" dirty="0">
                <a:solidFill>
                  <a:schemeClr val="tx1"/>
                </a:solidFill>
              </a:rPr>
              <a:t>The four strategic themes are:</a:t>
            </a:r>
          </a:p>
          <a:p>
            <a:r>
              <a:rPr lang="en-GB" sz="1100" b="1" dirty="0">
                <a:solidFill>
                  <a:schemeClr val="tx1"/>
                </a:solidFill>
              </a:rPr>
              <a:t>1. Image and Brand: a (17) </a:t>
            </a:r>
            <a:r>
              <a:rPr lang="en-GB" sz="1100" b="1" u="sng" dirty="0">
                <a:solidFill>
                  <a:schemeClr val="tx1"/>
                </a:solidFill>
              </a:rPr>
              <a:t>positive and unique image </a:t>
            </a:r>
            <a:r>
              <a:rPr lang="en-GB" sz="1100" b="1" dirty="0">
                <a:solidFill>
                  <a:schemeClr val="tx1"/>
                </a:solidFill>
              </a:rPr>
              <a:t>is a </a:t>
            </a:r>
            <a:r>
              <a:rPr lang="en-GB" sz="1100" dirty="0">
                <a:solidFill>
                  <a:schemeClr val="tx1"/>
                </a:solidFill>
              </a:rPr>
              <a:t>key influencer.</a:t>
            </a:r>
          </a:p>
          <a:p>
            <a:r>
              <a:rPr lang="en-GB" sz="1100" b="1" dirty="0">
                <a:solidFill>
                  <a:schemeClr val="tx1"/>
                </a:solidFill>
              </a:rPr>
              <a:t>2. People: (18) </a:t>
            </a:r>
            <a:r>
              <a:rPr lang="en-GB" sz="1100" b="1" u="sng" dirty="0">
                <a:solidFill>
                  <a:schemeClr val="tx1"/>
                </a:solidFill>
              </a:rPr>
              <a:t>Glasgow’s citizens are the city’s greatest </a:t>
            </a:r>
            <a:r>
              <a:rPr lang="en-GB" sz="1100" u="sng" dirty="0">
                <a:solidFill>
                  <a:schemeClr val="tx1"/>
                </a:solidFill>
              </a:rPr>
              <a:t>asset</a:t>
            </a:r>
            <a:r>
              <a:rPr lang="en-GB" sz="1100" dirty="0">
                <a:solidFill>
                  <a:schemeClr val="tx1"/>
                </a:solidFill>
              </a:rPr>
              <a:t> and must benefit from tourism’s growth.</a:t>
            </a:r>
          </a:p>
          <a:p>
            <a:r>
              <a:rPr lang="en-GB" sz="1100" b="1" dirty="0">
                <a:solidFill>
                  <a:schemeClr val="tx1"/>
                </a:solidFill>
              </a:rPr>
              <a:t>3. Place: (19) </a:t>
            </a:r>
            <a:r>
              <a:rPr lang="en-GB" sz="1100" b="1" u="sng" dirty="0">
                <a:solidFill>
                  <a:schemeClr val="tx1"/>
                </a:solidFill>
              </a:rPr>
              <a:t>place attractiveness, accessibility and</a:t>
            </a:r>
          </a:p>
          <a:p>
            <a:r>
              <a:rPr lang="en-GB" sz="1100" u="sng" dirty="0">
                <a:solidFill>
                  <a:schemeClr val="tx1"/>
                </a:solidFill>
              </a:rPr>
              <a:t>quality of environment </a:t>
            </a:r>
            <a:r>
              <a:rPr lang="en-GB" sz="1100" dirty="0">
                <a:solidFill>
                  <a:schemeClr val="tx1"/>
                </a:solidFill>
              </a:rPr>
              <a:t>are competitive drivers for a</a:t>
            </a:r>
          </a:p>
          <a:p>
            <a:r>
              <a:rPr lang="en-GB" sz="1100" dirty="0">
                <a:solidFill>
                  <a:schemeClr val="tx1"/>
                </a:solidFill>
              </a:rPr>
              <a:t>successful tourism destination.</a:t>
            </a:r>
          </a:p>
          <a:p>
            <a:r>
              <a:rPr lang="en-GB" sz="1100" b="1" dirty="0">
                <a:solidFill>
                  <a:schemeClr val="tx1"/>
                </a:solidFill>
              </a:rPr>
              <a:t>4. Product: this must be (20) </a:t>
            </a:r>
            <a:r>
              <a:rPr lang="en-GB" sz="1100" b="1" u="sng" dirty="0">
                <a:solidFill>
                  <a:schemeClr val="tx1"/>
                </a:solidFill>
              </a:rPr>
              <a:t>fresh, distinctive, innovative </a:t>
            </a:r>
            <a:r>
              <a:rPr lang="en-GB" sz="1100" u="sng" dirty="0">
                <a:solidFill>
                  <a:schemeClr val="tx1"/>
                </a:solidFill>
              </a:rPr>
              <a:t>and appealing to target markets</a:t>
            </a:r>
            <a:r>
              <a:rPr lang="en-GB" sz="1100" dirty="0">
                <a:solidFill>
                  <a:schemeClr val="tx1"/>
                </a:solidFill>
              </a:rPr>
              <a:t>.</a:t>
            </a:r>
          </a:p>
          <a:p>
            <a:r>
              <a:rPr lang="en-GB" sz="1100" dirty="0">
                <a:solidFill>
                  <a:schemeClr val="tx1"/>
                </a:solidFill>
              </a:rPr>
              <a:t>These four themes will be underpinned by the</a:t>
            </a:r>
          </a:p>
          <a:p>
            <a:r>
              <a:rPr lang="en-GB" sz="1100" dirty="0">
                <a:solidFill>
                  <a:schemeClr val="tx1"/>
                </a:solidFill>
              </a:rPr>
              <a:t>cross-cutting themes of sustainability, innovation, collaboration and market research.</a:t>
            </a:r>
          </a:p>
          <a:p>
            <a:endParaRPr lang="en-GB" sz="1100" dirty="0">
              <a:solidFill>
                <a:schemeClr val="tx1"/>
              </a:solidFill>
            </a:endParaRPr>
          </a:p>
          <a:p>
            <a:r>
              <a:rPr lang="en-GB" sz="1100" b="1" dirty="0">
                <a:solidFill>
                  <a:schemeClr val="tx1"/>
                </a:solidFill>
              </a:rPr>
              <a:t>Strategic Ambition</a:t>
            </a:r>
          </a:p>
          <a:p>
            <a:r>
              <a:rPr lang="en-GB" sz="1100" dirty="0">
                <a:solidFill>
                  <a:schemeClr val="tx1"/>
                </a:solidFill>
              </a:rPr>
              <a:t>Glasgow will be recognised as a leading global tourism</a:t>
            </a:r>
          </a:p>
          <a:p>
            <a:r>
              <a:rPr lang="en-GB" sz="1100" dirty="0">
                <a:solidFill>
                  <a:schemeClr val="tx1"/>
                </a:solidFill>
              </a:rPr>
              <a:t>destination with delivery driven through a city-wide</a:t>
            </a:r>
          </a:p>
          <a:p>
            <a:r>
              <a:rPr lang="en-GB" sz="1100" dirty="0">
                <a:solidFill>
                  <a:schemeClr val="tx1"/>
                </a:solidFill>
              </a:rPr>
              <a:t>partnership of organisations, institutions and businesses</a:t>
            </a:r>
          </a:p>
          <a:p>
            <a:r>
              <a:rPr lang="en-GB" sz="1100" dirty="0">
                <a:solidFill>
                  <a:schemeClr val="tx1"/>
                </a:solidFill>
              </a:rPr>
              <a:t>committed to this single vision.</a:t>
            </a:r>
          </a:p>
        </p:txBody>
      </p:sp>
    </p:spTree>
    <p:extLst>
      <p:ext uri="{BB962C8B-B14F-4D97-AF65-F5344CB8AC3E}">
        <p14:creationId xmlns:p14="http://schemas.microsoft.com/office/powerpoint/2010/main" xmlns="" val="370664160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8002" name="Picture 2"/>
          <p:cNvPicPr>
            <a:picLocks noChangeAspect="1" noChangeArrowheads="1"/>
          </p:cNvPicPr>
          <p:nvPr/>
        </p:nvPicPr>
        <p:blipFill>
          <a:blip r:embed="rId2" cstate="print"/>
          <a:srcRect/>
          <a:stretch>
            <a:fillRect/>
          </a:stretch>
        </p:blipFill>
        <p:spPr bwMode="auto">
          <a:xfrm>
            <a:off x="0" y="0"/>
            <a:ext cx="9305925" cy="5214938"/>
          </a:xfrm>
          <a:prstGeom prst="rect">
            <a:avLst/>
          </a:prstGeom>
          <a:noFill/>
          <a:ln w="12700">
            <a:noFill/>
            <a:miter lim="800000"/>
            <a:headEnd type="none" w="sm" len="sm"/>
            <a:tailEnd type="none" w="sm" len="sm"/>
          </a:ln>
        </p:spPr>
      </p:pic>
      <p:sp>
        <p:nvSpPr>
          <p:cNvPr id="128003" name="TextBox 2"/>
          <p:cNvSpPr txBox="1">
            <a:spLocks noChangeArrowheads="1"/>
          </p:cNvSpPr>
          <p:nvPr/>
        </p:nvSpPr>
        <p:spPr bwMode="auto">
          <a:xfrm>
            <a:off x="214313" y="5195888"/>
            <a:ext cx="7794625" cy="1662112"/>
          </a:xfrm>
          <a:prstGeom prst="rect">
            <a:avLst/>
          </a:prstGeom>
          <a:noFill/>
          <a:ln w="9525">
            <a:noFill/>
            <a:miter lim="800000"/>
            <a:headEnd/>
            <a:tailEnd/>
          </a:ln>
        </p:spPr>
        <p:txBody>
          <a:bodyPr wrap="none">
            <a:spAutoFit/>
          </a:bodyPr>
          <a:lstStyle/>
          <a:p>
            <a:r>
              <a:rPr lang="en-GB">
                <a:solidFill>
                  <a:schemeClr val="tx1"/>
                </a:solidFill>
                <a:latin typeface="Tahoma" pitchFamily="34" charset="0"/>
                <a:cs typeface="Tahoma" pitchFamily="34" charset="0"/>
              </a:rPr>
              <a:t>City of Glasgow tourism strategy – ‘reverse engineered’</a:t>
            </a:r>
          </a:p>
          <a:p>
            <a:r>
              <a:rPr lang="en-GB" sz="1800">
                <a:solidFill>
                  <a:schemeClr val="tx1"/>
                </a:solidFill>
                <a:latin typeface="Tahoma" pitchFamily="34" charset="0"/>
                <a:cs typeface="Tahoma" pitchFamily="34" charset="0"/>
              </a:rPr>
              <a:t>KEY: boxed are ‘not-goals’; italics are KPI’s; other are goals (?)</a:t>
            </a:r>
          </a:p>
          <a:p>
            <a:r>
              <a:rPr lang="en-GB" sz="1800">
                <a:solidFill>
                  <a:schemeClr val="tx1"/>
                </a:solidFill>
                <a:latin typeface="Tahoma" pitchFamily="34" charset="0"/>
                <a:cs typeface="Tahoma" pitchFamily="34" charset="0"/>
              </a:rPr>
              <a:t>Note: complex expression of goals and difficulty in discerning means-ends</a:t>
            </a:r>
          </a:p>
          <a:p>
            <a:endParaRPr lang="en-GB" sz="1800">
              <a:solidFill>
                <a:schemeClr val="tx1"/>
              </a:solidFill>
              <a:latin typeface="Tahoma" pitchFamily="34" charset="0"/>
              <a:cs typeface="Tahoma" pitchFamily="34" charset="0"/>
            </a:endParaRPr>
          </a:p>
          <a:p>
            <a:endParaRPr lang="en-GB"/>
          </a:p>
        </p:txBody>
      </p:sp>
    </p:spTree>
    <p:extLst>
      <p:ext uri="{BB962C8B-B14F-4D97-AF65-F5344CB8AC3E}">
        <p14:creationId xmlns:p14="http://schemas.microsoft.com/office/powerpoint/2010/main" xmlns="" val="78830169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9874" name="Rectangle 2"/>
          <p:cNvSpPr>
            <a:spLocks noGrp="1" noChangeArrowheads="1"/>
          </p:cNvSpPr>
          <p:nvPr>
            <p:ph type="title"/>
          </p:nvPr>
        </p:nvSpPr>
        <p:spPr/>
        <p:txBody>
          <a:bodyPr/>
          <a:lstStyle/>
          <a:p>
            <a:pPr>
              <a:defRPr/>
            </a:pPr>
            <a:r>
              <a:rPr lang="en-GB" dirty="0" smtClean="0"/>
              <a:t>The timing…</a:t>
            </a:r>
            <a:endParaRPr lang="en-US" dirty="0" smtClean="0"/>
          </a:p>
        </p:txBody>
      </p:sp>
      <p:sp>
        <p:nvSpPr>
          <p:cNvPr id="40963" name="Rectangle 3"/>
          <p:cNvSpPr>
            <a:spLocks noGrp="1" noChangeArrowheads="1"/>
          </p:cNvSpPr>
          <p:nvPr>
            <p:ph type="body" idx="1"/>
          </p:nvPr>
        </p:nvSpPr>
        <p:spPr/>
        <p:txBody>
          <a:bodyPr/>
          <a:lstStyle/>
          <a:p>
            <a:r>
              <a:rPr lang="en-GB" dirty="0" smtClean="0"/>
              <a:t>Time elapsed 00:40/01:10</a:t>
            </a:r>
          </a:p>
          <a:p>
            <a:pPr lvl="1"/>
            <a:r>
              <a:rPr lang="en-GB" dirty="0" smtClean="0"/>
              <a:t>Reverse engineering a mission/vision/goals/purpose statement  (40-70mins)</a:t>
            </a:r>
          </a:p>
          <a:p>
            <a:pPr lvl="1"/>
            <a:endParaRPr lang="en-GB" dirty="0"/>
          </a:p>
          <a:p>
            <a:pPr marL="457200" lvl="1" indent="0">
              <a:buNone/>
            </a:pPr>
            <a:r>
              <a:rPr lang="en-GB" dirty="0" smtClean="0"/>
              <a:t>[But might take you longer… this is your first attempt!]</a:t>
            </a:r>
          </a:p>
          <a:p>
            <a:pPr lvl="1">
              <a:buFontTx/>
              <a:buNone/>
            </a:pPr>
            <a:endParaRPr lang="en-GB" dirty="0" smtClean="0"/>
          </a:p>
        </p:txBody>
      </p:sp>
    </p:spTree>
    <p:extLst>
      <p:ext uri="{BB962C8B-B14F-4D97-AF65-F5344CB8AC3E}">
        <p14:creationId xmlns:p14="http://schemas.microsoft.com/office/powerpoint/2010/main" xmlns="" val="41319636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1209783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780928"/>
            <a:ext cx="7772400" cy="1470025"/>
          </a:xfrm>
        </p:spPr>
        <p:txBody>
          <a:bodyPr/>
          <a:lstStyle/>
          <a:p>
            <a:pPr algn="ctr"/>
            <a:r>
              <a:rPr lang="en-GB" dirty="0">
                <a:effectLst>
                  <a:outerShdw blurRad="38100" dist="38100" dir="2700000" algn="tl">
                    <a:srgbClr val="000000">
                      <a:alpha val="43137"/>
                    </a:srgbClr>
                  </a:outerShdw>
                </a:effectLst>
              </a:rPr>
              <a:t>Creating a Goals System: Starting ‘from Scratch</a:t>
            </a:r>
            <a:r>
              <a:rPr lang="en-GB" dirty="0" smtClean="0">
                <a:effectLst>
                  <a:outerShdw blurRad="38100" dist="38100" dir="2700000" algn="tl">
                    <a:srgbClr val="000000">
                      <a:alpha val="43137"/>
                    </a:srgbClr>
                  </a:outerShdw>
                </a:effectLst>
              </a:rPr>
              <a:t>’</a:t>
            </a:r>
            <a:br>
              <a:rPr lang="en-GB" dirty="0" smtClean="0">
                <a:effectLst>
                  <a:outerShdw blurRad="38100" dist="38100" dir="2700000" algn="tl">
                    <a:srgbClr val="000000">
                      <a:alpha val="43137"/>
                    </a:srgbClr>
                  </a:outerShdw>
                </a:effectLst>
              </a:rPr>
            </a:br>
            <a:r>
              <a:rPr lang="en-GB" dirty="0" smtClean="0">
                <a:effectLst>
                  <a:outerShdw blurRad="38100" dist="38100" dir="2700000" algn="tl">
                    <a:srgbClr val="000000">
                      <a:alpha val="43137"/>
                    </a:srgbClr>
                  </a:outerShdw>
                </a:effectLst>
              </a:rPr>
              <a:t>Page 156-160</a:t>
            </a:r>
            <a:r>
              <a:rPr lang="en-GB" dirty="0">
                <a:effectLst>
                  <a:outerShdw blurRad="38100" dist="38100" dir="2700000" algn="tl">
                    <a:srgbClr val="000000">
                      <a:alpha val="43137"/>
                    </a:srgbClr>
                  </a:outerShdw>
                </a:effectLst>
              </a:rPr>
              <a:t/>
            </a:r>
            <a:br>
              <a:rPr lang="en-GB" dirty="0">
                <a:effectLst>
                  <a:outerShdw blurRad="38100" dist="38100" dir="2700000" algn="tl">
                    <a:srgbClr val="000000">
                      <a:alpha val="43137"/>
                    </a:srgbClr>
                  </a:outerShdw>
                </a:effectLst>
              </a:rPr>
            </a:br>
            <a:endParaRPr lang="en-GB"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2461914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76672"/>
            <a:ext cx="7759700" cy="1149350"/>
          </a:xfrm>
        </p:spPr>
        <p:txBody>
          <a:bodyPr/>
          <a:lstStyle/>
          <a:p>
            <a:r>
              <a:rPr lang="en-GB" sz="3200" dirty="0" smtClean="0"/>
              <a:t>STARTING QUESTION: "what </a:t>
            </a:r>
            <a:r>
              <a:rPr lang="en-GB" sz="3200" dirty="0"/>
              <a:t>should be the purpose of the organisation for the next x years</a:t>
            </a:r>
            <a:r>
              <a:rPr lang="en-GB" sz="3200" dirty="0" smtClean="0"/>
              <a:t>?"</a:t>
            </a:r>
            <a:endParaRPr lang="en-GB" sz="3200" dirty="0"/>
          </a:p>
        </p:txBody>
      </p:sp>
      <p:sp>
        <p:nvSpPr>
          <p:cNvPr id="3" name="Content Placeholder 2"/>
          <p:cNvSpPr>
            <a:spLocks noGrp="1"/>
          </p:cNvSpPr>
          <p:nvPr>
            <p:ph idx="1"/>
          </p:nvPr>
        </p:nvSpPr>
        <p:spPr>
          <a:xfrm>
            <a:off x="683568" y="1700808"/>
            <a:ext cx="7772400" cy="4114800"/>
          </a:xfrm>
        </p:spPr>
        <p:txBody>
          <a:bodyPr/>
          <a:lstStyle/>
          <a:p>
            <a:r>
              <a:rPr lang="en-GB" sz="2400" dirty="0" smtClean="0"/>
              <a:t>The payoff </a:t>
            </a:r>
            <a:r>
              <a:rPr lang="en-GB" sz="2400" dirty="0"/>
              <a:t>from this forum is </a:t>
            </a:r>
            <a:endParaRPr lang="en-GB" sz="2400" dirty="0" smtClean="0"/>
          </a:p>
          <a:p>
            <a:pPr lvl="1"/>
            <a:r>
              <a:rPr lang="en-GB" sz="1800" dirty="0" err="1" smtClean="0"/>
              <a:t>i</a:t>
            </a:r>
            <a:r>
              <a:rPr lang="en-GB" sz="1800" dirty="0"/>
              <a:t>) the construction of a goals </a:t>
            </a:r>
            <a:r>
              <a:rPr lang="en-GB" sz="1800" i="1" dirty="0"/>
              <a:t>system - </a:t>
            </a:r>
            <a:r>
              <a:rPr lang="en-GB" sz="1800" dirty="0"/>
              <a:t>a pattern of interacting goals set out as a network, and </a:t>
            </a:r>
            <a:endParaRPr lang="en-GB" sz="1800" dirty="0" smtClean="0"/>
          </a:p>
          <a:p>
            <a:pPr lvl="1"/>
            <a:r>
              <a:rPr lang="en-GB" sz="1800" dirty="0" smtClean="0"/>
              <a:t>ii</a:t>
            </a:r>
            <a:r>
              <a:rPr lang="en-GB" sz="1800" dirty="0"/>
              <a:t>) the crafting of appropriate aspirational wording that enables the system to make sense -- that is, ensuring that the meaning of any one goal satisfactorily relates to the other goals of that helped deliver it, and the other goals that it helps deliver. </a:t>
            </a:r>
            <a:endParaRPr lang="en-GB" sz="1800" dirty="0" smtClean="0"/>
          </a:p>
          <a:p>
            <a:r>
              <a:rPr lang="en-GB" sz="2400" dirty="0" smtClean="0"/>
              <a:t>In </a:t>
            </a:r>
            <a:r>
              <a:rPr lang="en-GB" sz="2400" dirty="0"/>
              <a:t>addition, there is likely to be significant organizational learning </a:t>
            </a:r>
            <a:r>
              <a:rPr lang="en-GB" sz="2400" dirty="0" smtClean="0"/>
              <a:t>&amp; team building that </a:t>
            </a:r>
            <a:r>
              <a:rPr lang="en-GB" sz="2400" dirty="0"/>
              <a:t>derives from building a goals system together so that members of a management team </a:t>
            </a:r>
            <a:r>
              <a:rPr lang="en-GB" sz="2400" i="1" dirty="0"/>
              <a:t>show themselves</a:t>
            </a:r>
            <a:r>
              <a:rPr lang="en-GB" sz="2400" dirty="0"/>
              <a:t> how different parts of the organization fit together and are systemically dependent on each other.</a:t>
            </a:r>
          </a:p>
          <a:p>
            <a:endParaRPr lang="en-GB" sz="2400" dirty="0"/>
          </a:p>
        </p:txBody>
      </p:sp>
      <p:sp>
        <p:nvSpPr>
          <p:cNvPr id="4" name="TextBox 3"/>
          <p:cNvSpPr txBox="1"/>
          <p:nvPr/>
        </p:nvSpPr>
        <p:spPr>
          <a:xfrm>
            <a:off x="6804248" y="12687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p156</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4728792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1340768"/>
            <a:ext cx="7759700" cy="1149350"/>
          </a:xfrm>
        </p:spPr>
        <p:txBody>
          <a:bodyPr/>
          <a:lstStyle/>
          <a:p>
            <a:pPr algn="ctr"/>
            <a:r>
              <a:rPr lang="en-GB" sz="3600" dirty="0" smtClean="0"/>
              <a:t>Round-Robin: Suggested </a:t>
            </a:r>
            <a:r>
              <a:rPr lang="en-GB" sz="3600" dirty="0"/>
              <a:t>goals for </a:t>
            </a:r>
            <a:r>
              <a:rPr lang="en-GB" sz="3600" dirty="0" smtClean="0"/>
              <a:t>an </a:t>
            </a:r>
            <a:r>
              <a:rPr lang="en-GB" sz="3600" dirty="0"/>
              <a:t>Institute </a:t>
            </a:r>
            <a:r>
              <a:rPr lang="en-GB" sz="3600" dirty="0" smtClean="0"/>
              <a:t>for Science </a:t>
            </a:r>
            <a:r>
              <a:rPr lang="en-GB" sz="1600" dirty="0" smtClean="0"/>
              <a:t>(</a:t>
            </a:r>
            <a:r>
              <a:rPr lang="en-GB" sz="1600" dirty="0"/>
              <a:t>note that the reference numbering from Decision Explorer implies that some suggested goals were merged with others and some deleted)</a:t>
            </a:r>
            <a:r>
              <a:rPr lang="en-GB" sz="3600" dirty="0"/>
              <a:t/>
            </a:r>
            <a:br>
              <a:rPr lang="en-GB" sz="3600" dirty="0"/>
            </a:br>
            <a:endParaRPr lang="en-GB" sz="3600" dirty="0"/>
          </a:p>
        </p:txBody>
      </p:sp>
      <p:sp>
        <p:nvSpPr>
          <p:cNvPr id="3" name="Content Placeholder 2"/>
          <p:cNvSpPr>
            <a:spLocks noGrp="1"/>
          </p:cNvSpPr>
          <p:nvPr>
            <p:ph idx="1"/>
          </p:nvPr>
        </p:nvSpPr>
        <p:spPr>
          <a:xfrm>
            <a:off x="683568" y="2060848"/>
            <a:ext cx="7772400" cy="4114800"/>
          </a:xfrm>
        </p:spPr>
        <p:txBody>
          <a:bodyPr/>
          <a:lstStyle/>
          <a:p>
            <a:r>
              <a:rPr lang="en-GB" sz="700" dirty="0"/>
              <a:t>9 increase income from non-public funded research visitors</a:t>
            </a:r>
          </a:p>
          <a:p>
            <a:r>
              <a:rPr lang="en-GB" sz="700" dirty="0"/>
              <a:t>10 exchange of staff</a:t>
            </a:r>
          </a:p>
          <a:p>
            <a:r>
              <a:rPr lang="en-GB" sz="700" dirty="0"/>
              <a:t>11 research collaboration</a:t>
            </a:r>
          </a:p>
          <a:p>
            <a:r>
              <a:rPr lang="en-GB" sz="700" dirty="0"/>
              <a:t>12 enhance our profile</a:t>
            </a:r>
          </a:p>
          <a:p>
            <a:r>
              <a:rPr lang="en-GB" sz="700" dirty="0"/>
              <a:t>13 enhanced reputation of the Science grouping within the Institute</a:t>
            </a:r>
          </a:p>
          <a:p>
            <a:r>
              <a:rPr lang="en-GB" sz="700" dirty="0"/>
              <a:t>14 make us more recognised around the world</a:t>
            </a:r>
          </a:p>
          <a:p>
            <a:r>
              <a:rPr lang="en-GB" sz="700" dirty="0"/>
              <a:t>15 increase revenue</a:t>
            </a:r>
          </a:p>
          <a:p>
            <a:r>
              <a:rPr lang="en-GB" sz="700" dirty="0"/>
              <a:t>16 raise more income from collaborative opportunities,</a:t>
            </a:r>
          </a:p>
          <a:p>
            <a:r>
              <a:rPr lang="en-GB" sz="700" dirty="0"/>
              <a:t>19 enhance reputation in the World</a:t>
            </a:r>
          </a:p>
          <a:p>
            <a:r>
              <a:rPr lang="en-GB" sz="700" dirty="0"/>
              <a:t>21 create community of scholars drawn from UK and abroad</a:t>
            </a:r>
          </a:p>
          <a:p>
            <a:r>
              <a:rPr lang="en-GB" sz="700" dirty="0"/>
              <a:t>22 increase profile of work done at the Institute</a:t>
            </a:r>
          </a:p>
          <a:p>
            <a:r>
              <a:rPr lang="en-GB" sz="700" dirty="0"/>
              <a:t>23 flexible and reliable source of income</a:t>
            </a:r>
          </a:p>
          <a:p>
            <a:r>
              <a:rPr lang="en-GB" sz="700" dirty="0"/>
              <a:t>24 knowledge exchange opportunities</a:t>
            </a:r>
          </a:p>
          <a:p>
            <a:r>
              <a:rPr lang="en-GB" sz="700" dirty="0"/>
              <a:t>25 research papers with overseas partners</a:t>
            </a:r>
          </a:p>
          <a:p>
            <a:r>
              <a:rPr lang="en-GB" sz="700" dirty="0"/>
              <a:t>27 enhance experience of our staff </a:t>
            </a:r>
          </a:p>
          <a:p>
            <a:r>
              <a:rPr lang="en-GB" sz="700" dirty="0"/>
              <a:t>28 gain a more international outlook</a:t>
            </a:r>
          </a:p>
          <a:p>
            <a:r>
              <a:rPr lang="en-GB" sz="700" dirty="0"/>
              <a:t>30 research staff exchange possibilities</a:t>
            </a:r>
          </a:p>
          <a:p>
            <a:r>
              <a:rPr lang="en-GB" sz="700" dirty="0"/>
              <a:t>31 create strategic alliances</a:t>
            </a:r>
          </a:p>
          <a:p>
            <a:r>
              <a:rPr lang="en-GB" sz="700" dirty="0"/>
              <a:t>32 become more competitive</a:t>
            </a:r>
          </a:p>
          <a:p>
            <a:r>
              <a:rPr lang="en-GB" sz="700" dirty="0"/>
              <a:t>33 tap into capacities (hardware) /themes that we have not thought of</a:t>
            </a:r>
          </a:p>
          <a:p>
            <a:r>
              <a:rPr lang="en-GB" sz="700" dirty="0"/>
              <a:t>35 enhance the research exchange possibilities</a:t>
            </a:r>
          </a:p>
          <a:p>
            <a:r>
              <a:rPr lang="en-GB" sz="700" dirty="0"/>
              <a:t>36 lose best research staff to linked institutes</a:t>
            </a:r>
          </a:p>
          <a:p>
            <a:r>
              <a:rPr lang="en-GB" sz="700" dirty="0"/>
              <a:t>37 learn from other institutions</a:t>
            </a:r>
          </a:p>
          <a:p>
            <a:r>
              <a:rPr lang="en-GB" sz="700" dirty="0"/>
              <a:t>53 gain joint funding with o/s partners</a:t>
            </a:r>
          </a:p>
          <a:p>
            <a:r>
              <a:rPr lang="en-GB" sz="700" dirty="0"/>
              <a:t>54 identify our research strengths </a:t>
            </a:r>
          </a:p>
          <a:p>
            <a:r>
              <a:rPr lang="en-GB" sz="700" dirty="0"/>
              <a:t>55 attract and recruit more international research staff</a:t>
            </a:r>
          </a:p>
          <a:p>
            <a:r>
              <a:rPr lang="en-GB" sz="700" dirty="0"/>
              <a:t>56 identify research needs</a:t>
            </a:r>
          </a:p>
          <a:p>
            <a:r>
              <a:rPr lang="en-GB" sz="700" dirty="0"/>
              <a:t>57 horizon scanning of funding opportunities</a:t>
            </a:r>
          </a:p>
          <a:p>
            <a:r>
              <a:rPr lang="en-GB" sz="700" dirty="0"/>
              <a:t>58 wider range of topics with o/s partners</a:t>
            </a:r>
          </a:p>
          <a:p>
            <a:r>
              <a:rPr lang="en-GB" sz="700" dirty="0"/>
              <a:t>63 build upon existing international links</a:t>
            </a:r>
          </a:p>
          <a:p>
            <a:pPr marL="0" indent="0">
              <a:buNone/>
            </a:pPr>
            <a:endParaRPr lang="en-GB" sz="700" dirty="0"/>
          </a:p>
        </p:txBody>
      </p:sp>
      <p:sp>
        <p:nvSpPr>
          <p:cNvPr id="4" name="TextBox 3"/>
          <p:cNvSpPr txBox="1"/>
          <p:nvPr/>
        </p:nvSpPr>
        <p:spPr>
          <a:xfrm>
            <a:off x="4932040" y="3573016"/>
            <a:ext cx="2388795" cy="707886"/>
          </a:xfrm>
          <a:prstGeom prst="rect">
            <a:avLst/>
          </a:prstGeom>
          <a:noFill/>
        </p:spPr>
        <p:txBody>
          <a:bodyPr wrap="none" rtlCol="0">
            <a:spAutoFit/>
          </a:bodyPr>
          <a:lstStyle/>
          <a:p>
            <a:r>
              <a:rPr lang="en-GB" sz="4000" b="1" i="1"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Example</a:t>
            </a:r>
            <a:endParaRPr lang="en-GB" sz="4000" b="1" i="1" dirty="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5" name="TextBox 4"/>
          <p:cNvSpPr txBox="1"/>
          <p:nvPr/>
        </p:nvSpPr>
        <p:spPr>
          <a:xfrm>
            <a:off x="6449942" y="48691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p129</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40181616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260648"/>
            <a:ext cx="7759700" cy="1149350"/>
          </a:xfrm>
        </p:spPr>
        <p:txBody>
          <a:bodyPr/>
          <a:lstStyle/>
          <a:p>
            <a:pPr algn="ctr"/>
            <a:r>
              <a:rPr lang="en-GB" sz="2800" dirty="0" smtClean="0"/>
              <a:t>Candidate goals after reduction by elimination of those statements now later regarded as strategies not goals</a:t>
            </a:r>
            <a:endParaRPr lang="en-GB" sz="2800" dirty="0"/>
          </a:p>
        </p:txBody>
      </p:sp>
      <p:sp>
        <p:nvSpPr>
          <p:cNvPr id="3" name="Content Placeholder 2"/>
          <p:cNvSpPr>
            <a:spLocks noGrp="1"/>
          </p:cNvSpPr>
          <p:nvPr>
            <p:ph idx="1"/>
          </p:nvPr>
        </p:nvSpPr>
        <p:spPr>
          <a:xfrm>
            <a:off x="755576" y="1628800"/>
            <a:ext cx="7772400" cy="4114800"/>
          </a:xfrm>
        </p:spPr>
        <p:txBody>
          <a:bodyPr/>
          <a:lstStyle/>
          <a:p>
            <a:r>
              <a:rPr lang="en-GB" sz="1100" dirty="0"/>
              <a:t>9 increase income from non-public funded research visitors</a:t>
            </a:r>
          </a:p>
          <a:p>
            <a:r>
              <a:rPr lang="en-GB" sz="1100" dirty="0"/>
              <a:t>10 exchange of staff</a:t>
            </a:r>
          </a:p>
          <a:p>
            <a:r>
              <a:rPr lang="en-GB" sz="1100" dirty="0"/>
              <a:t>11 generate more research collaborations</a:t>
            </a:r>
          </a:p>
          <a:p>
            <a:r>
              <a:rPr lang="en-GB" sz="1100" dirty="0"/>
              <a:t>12 enhance our profile</a:t>
            </a:r>
          </a:p>
          <a:p>
            <a:r>
              <a:rPr lang="en-GB" sz="1100" dirty="0"/>
              <a:t>13 enhanced reputation of the Science grouping within the Institute</a:t>
            </a:r>
          </a:p>
          <a:p>
            <a:r>
              <a:rPr lang="en-GB" sz="1100" dirty="0"/>
              <a:t>14 enhance reputation in the World and make us more recognised around the world</a:t>
            </a:r>
          </a:p>
          <a:p>
            <a:r>
              <a:rPr lang="en-GB" sz="1100" dirty="0"/>
              <a:t>15 increase revenue</a:t>
            </a:r>
          </a:p>
          <a:p>
            <a:r>
              <a:rPr lang="en-GB" sz="1100" dirty="0"/>
              <a:t>16 raise more income from collaborative opportunities</a:t>
            </a:r>
          </a:p>
          <a:p>
            <a:r>
              <a:rPr lang="en-GB" sz="1100" dirty="0"/>
              <a:t>21 create community of scholars drawn from UK and abroad</a:t>
            </a:r>
          </a:p>
          <a:p>
            <a:r>
              <a:rPr lang="en-GB" sz="1100" dirty="0"/>
              <a:t>22 increase profile of work done at the Institute</a:t>
            </a:r>
          </a:p>
          <a:p>
            <a:r>
              <a:rPr lang="en-GB" sz="1100" dirty="0"/>
              <a:t>23 deliver a more flexible and reliable source of income</a:t>
            </a:r>
          </a:p>
          <a:p>
            <a:r>
              <a:rPr lang="en-GB" sz="1100" dirty="0"/>
              <a:t>24  create knowledge exchange opportunities</a:t>
            </a:r>
          </a:p>
          <a:p>
            <a:r>
              <a:rPr lang="en-GB" sz="1100" dirty="0"/>
              <a:t>25 publish research papers with overseas partners</a:t>
            </a:r>
          </a:p>
          <a:p>
            <a:r>
              <a:rPr lang="en-GB" sz="1100" dirty="0"/>
              <a:t>27 enhance experience of our staff </a:t>
            </a:r>
          </a:p>
          <a:p>
            <a:r>
              <a:rPr lang="en-GB" sz="1100" dirty="0"/>
              <a:t>28 gain a more international outlook</a:t>
            </a:r>
          </a:p>
          <a:p>
            <a:r>
              <a:rPr lang="en-GB" sz="1100" dirty="0"/>
              <a:t>31 create strategic alliances</a:t>
            </a:r>
          </a:p>
          <a:p>
            <a:r>
              <a:rPr lang="en-GB" sz="1100" dirty="0"/>
              <a:t>32 become more competitive</a:t>
            </a:r>
          </a:p>
          <a:p>
            <a:r>
              <a:rPr lang="en-GB" sz="1100" dirty="0"/>
              <a:t>33 tap into capacities (hardware) /themes that we have not thought of</a:t>
            </a:r>
          </a:p>
          <a:p>
            <a:r>
              <a:rPr lang="en-GB" sz="1100" dirty="0"/>
              <a:t>35 enhance the research exchange possibilities</a:t>
            </a:r>
          </a:p>
          <a:p>
            <a:r>
              <a:rPr lang="en-GB" sz="1100" dirty="0"/>
              <a:t>36 AVOID losing best research staff to linked institutes</a:t>
            </a:r>
          </a:p>
          <a:p>
            <a:r>
              <a:rPr lang="en-GB" sz="1100" dirty="0"/>
              <a:t>37 learn from other institutions</a:t>
            </a:r>
          </a:p>
          <a:p>
            <a:r>
              <a:rPr lang="en-GB" sz="1100" dirty="0"/>
              <a:t>55 attract and recruit more international research staff</a:t>
            </a:r>
          </a:p>
          <a:p>
            <a:endParaRPr lang="en-GB" sz="1100" dirty="0"/>
          </a:p>
        </p:txBody>
      </p:sp>
      <p:sp>
        <p:nvSpPr>
          <p:cNvPr id="4" name="TextBox 3"/>
          <p:cNvSpPr txBox="1"/>
          <p:nvPr/>
        </p:nvSpPr>
        <p:spPr>
          <a:xfrm>
            <a:off x="4932040" y="3573016"/>
            <a:ext cx="2388795" cy="707886"/>
          </a:xfrm>
          <a:prstGeom prst="rect">
            <a:avLst/>
          </a:prstGeom>
          <a:noFill/>
        </p:spPr>
        <p:txBody>
          <a:bodyPr wrap="none" rtlCol="0">
            <a:spAutoFit/>
          </a:bodyPr>
          <a:lstStyle/>
          <a:p>
            <a:r>
              <a:rPr lang="en-GB" sz="4000" b="1" i="1"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Example</a:t>
            </a:r>
            <a:endParaRPr lang="en-GB" sz="4000" b="1" i="1" dirty="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5" name="TextBox 4"/>
          <p:cNvSpPr txBox="1"/>
          <p:nvPr/>
        </p:nvSpPr>
        <p:spPr>
          <a:xfrm>
            <a:off x="6449942" y="48691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p130</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29388226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1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332656"/>
            <a:ext cx="9218513" cy="5157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extBox 1"/>
          <p:cNvSpPr txBox="1"/>
          <p:nvPr/>
        </p:nvSpPr>
        <p:spPr>
          <a:xfrm>
            <a:off x="2267744" y="5673821"/>
            <a:ext cx="5054589" cy="461665"/>
          </a:xfrm>
          <a:prstGeom prst="rect">
            <a:avLst/>
          </a:prstGeom>
          <a:noFill/>
        </p:spPr>
        <p:txBody>
          <a:bodyPr wrap="none" rtlCol="0">
            <a:spAutoFit/>
          </a:bodyPr>
          <a:lstStyle/>
          <a:p>
            <a:r>
              <a:rPr lang="en-GB" b="1"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First attempt at a Goals System</a:t>
            </a:r>
            <a:endParaRPr lang="en-GB" b="1" dirty="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4" name="TextBox 3"/>
          <p:cNvSpPr txBox="1"/>
          <p:nvPr/>
        </p:nvSpPr>
        <p:spPr>
          <a:xfrm>
            <a:off x="3923928" y="332656"/>
            <a:ext cx="2388795" cy="707886"/>
          </a:xfrm>
          <a:prstGeom prst="rect">
            <a:avLst/>
          </a:prstGeom>
          <a:noFill/>
        </p:spPr>
        <p:txBody>
          <a:bodyPr wrap="none" rtlCol="0">
            <a:spAutoFit/>
          </a:bodyPr>
          <a:lstStyle/>
          <a:p>
            <a:r>
              <a:rPr lang="en-GB" sz="4000" b="1" i="1"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Example</a:t>
            </a:r>
            <a:endParaRPr lang="en-GB" sz="4000" b="1" i="1" dirty="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5" name="TextBox 4"/>
          <p:cNvSpPr txBox="1"/>
          <p:nvPr/>
        </p:nvSpPr>
        <p:spPr>
          <a:xfrm>
            <a:off x="7261007" y="5238492"/>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p131</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8121497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2226" name="Rectangle 2"/>
          <p:cNvSpPr>
            <a:spLocks noGrp="1" noChangeArrowheads="1"/>
          </p:cNvSpPr>
          <p:nvPr>
            <p:ph type="title"/>
          </p:nvPr>
        </p:nvSpPr>
        <p:spPr>
          <a:xfrm>
            <a:off x="755650" y="692150"/>
            <a:ext cx="7759700" cy="1149350"/>
          </a:xfrm>
        </p:spPr>
        <p:txBody>
          <a:bodyPr/>
          <a:lstStyle/>
          <a:p>
            <a:pPr>
              <a:defRPr/>
            </a:pPr>
            <a:r>
              <a:rPr lang="en-GB" smtClean="0"/>
              <a:t>Try it…</a:t>
            </a:r>
            <a:endParaRPr lang="en-US" smtClean="0"/>
          </a:p>
        </p:txBody>
      </p:sp>
      <p:sp>
        <p:nvSpPr>
          <p:cNvPr id="101379" name="Rectangle 3"/>
          <p:cNvSpPr>
            <a:spLocks noGrp="1" noChangeArrowheads="1"/>
          </p:cNvSpPr>
          <p:nvPr>
            <p:ph type="body" idx="1"/>
          </p:nvPr>
        </p:nvSpPr>
        <p:spPr>
          <a:xfrm>
            <a:off x="785813" y="2500313"/>
            <a:ext cx="7772400" cy="4114800"/>
          </a:xfrm>
        </p:spPr>
        <p:txBody>
          <a:bodyPr/>
          <a:lstStyle/>
          <a:p>
            <a:r>
              <a:rPr lang="en-GB" dirty="0"/>
              <a:t>From scratch, develop and explore a goals system for your own organisation, or for yourself….</a:t>
            </a:r>
            <a:endParaRPr lang="en-US" dirty="0" smtClean="0"/>
          </a:p>
        </p:txBody>
      </p:sp>
    </p:spTree>
    <p:extLst>
      <p:ext uri="{BB962C8B-B14F-4D97-AF65-F5344CB8AC3E}">
        <p14:creationId xmlns:p14="http://schemas.microsoft.com/office/powerpoint/2010/main" xmlns="" val="2985908307"/>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5906" name="Rectangle 2"/>
          <p:cNvSpPr>
            <a:spLocks noGrp="1" noChangeArrowheads="1"/>
          </p:cNvSpPr>
          <p:nvPr>
            <p:ph type="ctrTitle"/>
          </p:nvPr>
        </p:nvSpPr>
        <p:spPr>
          <a:xfrm>
            <a:off x="611560" y="4365104"/>
            <a:ext cx="7772400" cy="1470025"/>
          </a:xfrm>
        </p:spPr>
        <p:txBody>
          <a:bodyPr/>
          <a:lstStyle/>
          <a:p>
            <a:pPr lvl="1" algn="ctr">
              <a:defRPr/>
            </a:pPr>
            <a:r>
              <a:rPr lang="en-GB" sz="4800" dirty="0" smtClean="0"/>
              <a:t>Making Strategy: </a:t>
            </a:r>
            <a:br>
              <a:rPr lang="en-GB" sz="4800" dirty="0" smtClean="0"/>
            </a:br>
            <a:r>
              <a:rPr lang="en-GB" sz="3600" dirty="0" smtClean="0"/>
              <a:t>Mapping Out Strategic Success</a:t>
            </a:r>
            <a:br>
              <a:rPr lang="en-GB" sz="3600" dirty="0" smtClean="0"/>
            </a:br>
            <a:r>
              <a:rPr lang="en-GB" sz="3600" dirty="0"/>
              <a:t>Chapters 5 and 6</a:t>
            </a:r>
            <a:br>
              <a:rPr lang="en-GB" sz="3600" dirty="0"/>
            </a:br>
            <a:r>
              <a:rPr lang="en-GB" sz="3600" dirty="0" smtClean="0"/>
              <a:t/>
            </a:r>
            <a:br>
              <a:rPr lang="en-GB" sz="3600" dirty="0" smtClean="0"/>
            </a:br>
            <a:r>
              <a:rPr lang="en-GB" sz="3600" dirty="0" smtClean="0">
                <a:solidFill>
                  <a:srgbClr val="FF0000"/>
                </a:solidFill>
              </a:rPr>
              <a:t>Strategy </a:t>
            </a:r>
            <a:r>
              <a:rPr lang="en-GB" sz="3600" dirty="0">
                <a:solidFill>
                  <a:srgbClr val="FF0000"/>
                </a:solidFill>
              </a:rPr>
              <a:t>as Purpose: </a:t>
            </a:r>
            <a:r>
              <a:rPr lang="en-GB" sz="3600" dirty="0" smtClean="0">
                <a:solidFill>
                  <a:srgbClr val="FF0000"/>
                </a:solidFill>
              </a:rPr>
              <a:t/>
            </a:r>
            <a:br>
              <a:rPr lang="en-GB" sz="3600" dirty="0" smtClean="0">
                <a:solidFill>
                  <a:srgbClr val="FF0000"/>
                </a:solidFill>
              </a:rPr>
            </a:br>
            <a:r>
              <a:rPr lang="en-GB" sz="3600" dirty="0" smtClean="0">
                <a:solidFill>
                  <a:srgbClr val="FF0000"/>
                </a:solidFill>
              </a:rPr>
              <a:t>Agreeing </a:t>
            </a:r>
            <a:r>
              <a:rPr lang="en-GB" sz="3600" dirty="0">
                <a:solidFill>
                  <a:srgbClr val="FF0000"/>
                </a:solidFill>
              </a:rPr>
              <a:t>Goals and Aspirations for the Organisation</a:t>
            </a:r>
            <a:r>
              <a:rPr lang="en-GB" sz="1800" dirty="0">
                <a:solidFill>
                  <a:srgbClr val="FF0000"/>
                </a:solidFill>
              </a:rPr>
              <a:t/>
            </a:r>
            <a:br>
              <a:rPr lang="en-GB" sz="1800" dirty="0">
                <a:solidFill>
                  <a:srgbClr val="FF0000"/>
                </a:solidFill>
              </a:rPr>
            </a:br>
            <a:r>
              <a:rPr lang="en-GB" sz="4800" dirty="0" smtClean="0"/>
              <a:t/>
            </a:r>
            <a:br>
              <a:rPr lang="en-GB" sz="4800" dirty="0" smtClean="0"/>
            </a:br>
            <a:r>
              <a:rPr lang="en-GB" sz="3200" dirty="0"/>
              <a:t>F</a:t>
            </a:r>
            <a:r>
              <a:rPr lang="en-GB" sz="3200" dirty="0" smtClean="0"/>
              <a:t>ran Ackermann and Colin Eden</a:t>
            </a:r>
          </a:p>
        </p:txBody>
      </p:sp>
    </p:spTree>
    <p:extLst>
      <p:ext uri="{BB962C8B-B14F-4D97-AF65-F5344CB8AC3E}">
        <p14:creationId xmlns:p14="http://schemas.microsoft.com/office/powerpoint/2010/main" xmlns="" val="83894828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9874" name="Rectangle 2"/>
          <p:cNvSpPr>
            <a:spLocks noGrp="1" noChangeArrowheads="1"/>
          </p:cNvSpPr>
          <p:nvPr>
            <p:ph type="title"/>
          </p:nvPr>
        </p:nvSpPr>
        <p:spPr/>
        <p:txBody>
          <a:bodyPr/>
          <a:lstStyle/>
          <a:p>
            <a:pPr>
              <a:defRPr/>
            </a:pPr>
            <a:r>
              <a:rPr lang="en-GB" dirty="0" smtClean="0"/>
              <a:t>The timing…</a:t>
            </a:r>
            <a:endParaRPr lang="en-US" dirty="0" smtClean="0"/>
          </a:p>
        </p:txBody>
      </p:sp>
      <p:sp>
        <p:nvSpPr>
          <p:cNvPr id="40963" name="Rectangle 3"/>
          <p:cNvSpPr>
            <a:spLocks noGrp="1" noChangeArrowheads="1"/>
          </p:cNvSpPr>
          <p:nvPr>
            <p:ph type="body" idx="1"/>
          </p:nvPr>
        </p:nvSpPr>
        <p:spPr/>
        <p:txBody>
          <a:bodyPr/>
          <a:lstStyle/>
          <a:p>
            <a:r>
              <a:rPr lang="en-GB" dirty="0" smtClean="0"/>
              <a:t>Time elapsed 00:35/01:00</a:t>
            </a:r>
          </a:p>
          <a:p>
            <a:pPr lvl="1"/>
            <a:r>
              <a:rPr lang="en-GB" dirty="0" smtClean="0"/>
              <a:t>Developing a goals system from scratch (35-60mins)</a:t>
            </a:r>
          </a:p>
          <a:p>
            <a:pPr lvl="1"/>
            <a:endParaRPr lang="en-GB" dirty="0"/>
          </a:p>
          <a:p>
            <a:pPr marL="457200" lvl="1" indent="0">
              <a:buNone/>
            </a:pPr>
            <a:r>
              <a:rPr lang="en-GB" dirty="0" smtClean="0"/>
              <a:t>Although this forum can take a half day when appropriate – the above timings are for a ‘quick and crude’ attempt</a:t>
            </a:r>
          </a:p>
          <a:p>
            <a:pPr lvl="1">
              <a:buFontTx/>
              <a:buNone/>
            </a:pPr>
            <a:endParaRPr lang="en-GB" dirty="0" smtClean="0"/>
          </a:p>
        </p:txBody>
      </p:sp>
    </p:spTree>
    <p:extLst>
      <p:ext uri="{BB962C8B-B14F-4D97-AF65-F5344CB8AC3E}">
        <p14:creationId xmlns:p14="http://schemas.microsoft.com/office/powerpoint/2010/main" xmlns="" val="180679461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4512315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8194" name="Rectangle 2"/>
          <p:cNvSpPr>
            <a:spLocks noGrp="1" noChangeArrowheads="1"/>
          </p:cNvSpPr>
          <p:nvPr>
            <p:ph type="title"/>
          </p:nvPr>
        </p:nvSpPr>
        <p:spPr>
          <a:xfrm>
            <a:off x="539552" y="1268760"/>
            <a:ext cx="8274496" cy="1149350"/>
          </a:xfrm>
        </p:spPr>
        <p:txBody>
          <a:bodyPr/>
          <a:lstStyle/>
          <a:p>
            <a:pPr algn="ctr">
              <a:defRPr/>
            </a:pPr>
            <a:r>
              <a:rPr lang="en-GB" dirty="0" smtClean="0"/>
              <a:t>Strategy Making Workshop </a:t>
            </a:r>
            <a:r>
              <a:rPr lang="en-GB" sz="3600" dirty="0" smtClean="0"/>
              <a:t>Strategic issues to emergent goals</a:t>
            </a:r>
            <a:br>
              <a:rPr lang="en-GB" sz="3600" dirty="0" smtClean="0"/>
            </a:br>
            <a:r>
              <a:rPr lang="en-GB" sz="3600" dirty="0" smtClean="0"/>
              <a:t>Page 161-168</a:t>
            </a:r>
          </a:p>
        </p:txBody>
      </p:sp>
      <p:sp>
        <p:nvSpPr>
          <p:cNvPr id="1288196" name="Text Box 4"/>
          <p:cNvSpPr txBox="1">
            <a:spLocks noChangeArrowheads="1"/>
          </p:cNvSpPr>
          <p:nvPr/>
        </p:nvSpPr>
        <p:spPr bwMode="auto">
          <a:xfrm>
            <a:off x="827584" y="2924944"/>
            <a:ext cx="7823200" cy="579437"/>
          </a:xfrm>
          <a:prstGeom prst="rect">
            <a:avLst/>
          </a:prstGeom>
          <a:noFill/>
          <a:ln w="12700">
            <a:noFill/>
            <a:miter lim="800000"/>
            <a:headEnd type="none" w="sm" len="sm"/>
            <a:tailEnd type="none" w="sm" len="sm"/>
          </a:ln>
        </p:spPr>
        <p:txBody>
          <a:bodyPr wrap="none">
            <a:spAutoFit/>
          </a:bodyPr>
          <a:lstStyle/>
          <a:p>
            <a:r>
              <a:rPr lang="en-GB" sz="3200" b="1" dirty="0">
                <a:solidFill>
                  <a:srgbClr val="FF0000"/>
                </a:solidFill>
                <a:latin typeface="Tahoma" pitchFamily="34" charset="0"/>
              </a:rPr>
              <a:t>Detecting EMERGENT STRATEGIZING</a:t>
            </a:r>
            <a:endParaRPr lang="en-US" sz="3200" b="1" dirty="0">
              <a:solidFill>
                <a:srgbClr val="FF0000"/>
              </a:solidFill>
              <a:latin typeface="Tahoma" pitchFamily="34" charset="0"/>
            </a:endParaRPr>
          </a:p>
        </p:txBody>
      </p:sp>
      <p:sp>
        <p:nvSpPr>
          <p:cNvPr id="1288197" name="Text Box 5"/>
          <p:cNvSpPr txBox="1">
            <a:spLocks noChangeArrowheads="1"/>
          </p:cNvSpPr>
          <p:nvPr/>
        </p:nvSpPr>
        <p:spPr bwMode="auto">
          <a:xfrm>
            <a:off x="1010146" y="3789040"/>
            <a:ext cx="7458075" cy="579437"/>
          </a:xfrm>
          <a:prstGeom prst="rect">
            <a:avLst/>
          </a:prstGeom>
          <a:noFill/>
          <a:ln w="12700">
            <a:noFill/>
            <a:miter lim="800000"/>
            <a:headEnd type="none" w="sm" len="sm"/>
            <a:tailEnd type="none" w="sm" len="sm"/>
          </a:ln>
        </p:spPr>
        <p:txBody>
          <a:bodyPr wrap="none">
            <a:spAutoFit/>
          </a:bodyPr>
          <a:lstStyle/>
          <a:p>
            <a:r>
              <a:rPr lang="en-GB" sz="3200" b="1" dirty="0">
                <a:solidFill>
                  <a:srgbClr val="FF0000"/>
                </a:solidFill>
                <a:latin typeface="Tahoma" pitchFamily="34" charset="0"/>
              </a:rPr>
              <a:t>An “Issue” implies goals/objectives</a:t>
            </a:r>
            <a:endParaRPr lang="en-US" sz="3200" b="1" dirty="0">
              <a:solidFill>
                <a:srgbClr val="FF0000"/>
              </a:solidFill>
              <a:latin typeface="Tahoma" pitchFamily="34" charset="0"/>
            </a:endParaRPr>
          </a:p>
        </p:txBody>
      </p:sp>
    </p:spTree>
    <p:extLst>
      <p:ext uri="{BB962C8B-B14F-4D97-AF65-F5344CB8AC3E}">
        <p14:creationId xmlns:p14="http://schemas.microsoft.com/office/powerpoint/2010/main" xmlns="" val="3751097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8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881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8196" grpId="0"/>
      <p:bldP spid="128819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ChangeArrowheads="1"/>
          </p:cNvSpPr>
          <p:nvPr/>
        </p:nvSpPr>
        <p:spPr bwMode="auto">
          <a:xfrm>
            <a:off x="285750" y="133350"/>
            <a:ext cx="8267700" cy="4400550"/>
          </a:xfrm>
          <a:prstGeom prst="rect">
            <a:avLst/>
          </a:prstGeom>
          <a:noFill/>
          <a:ln w="38100" cmpd="dbl">
            <a:solidFill>
              <a:schemeClr val="tx1"/>
            </a:solidFill>
            <a:miter lim="800000"/>
            <a:headEnd/>
            <a:tailEnd/>
          </a:ln>
        </p:spPr>
        <p:txBody>
          <a:bodyPr lIns="92075" tIns="46038" rIns="92075" bIns="46038">
            <a:spAutoFit/>
          </a:bodyPr>
          <a:lstStyle/>
          <a:p>
            <a:r>
              <a:rPr lang="en-US" sz="1800">
                <a:solidFill>
                  <a:schemeClr val="tx2"/>
                </a:solidFill>
              </a:rPr>
              <a:t>“The crucial activities for decision making are not separate episodes of analysis.  Instead, they are actions, whose controlled execution consolidates fragments of policy that are lying around, gives them direction, and closes off other possible arrangements"  </a:t>
            </a:r>
            <a:endParaRPr lang="en-US" sz="1600">
              <a:solidFill>
                <a:schemeClr val="tx2"/>
              </a:solidFill>
            </a:endParaRPr>
          </a:p>
          <a:p>
            <a:r>
              <a:rPr lang="en-US" sz="1200">
                <a:solidFill>
                  <a:schemeClr val="tx2"/>
                </a:solidFill>
              </a:rPr>
              <a:t>Karl Weick 1983</a:t>
            </a:r>
          </a:p>
          <a:p>
            <a:endParaRPr lang="en-US" sz="1600">
              <a:solidFill>
                <a:schemeClr val="tx2"/>
              </a:solidFill>
            </a:endParaRPr>
          </a:p>
          <a:p>
            <a:r>
              <a:rPr lang="en-US" sz="1800">
                <a:solidFill>
                  <a:schemeClr val="tx2"/>
                </a:solidFill>
              </a:rPr>
              <a:t>"Strategies need not be deliberate - they can also emerge"  </a:t>
            </a:r>
            <a:endParaRPr lang="en-US" sz="1600">
              <a:solidFill>
                <a:schemeClr val="tx2"/>
              </a:solidFill>
            </a:endParaRPr>
          </a:p>
          <a:p>
            <a:r>
              <a:rPr lang="en-US" sz="1200">
                <a:solidFill>
                  <a:schemeClr val="tx2"/>
                </a:solidFill>
              </a:rPr>
              <a:t>Mintzberg, Crafting Strategy, 1987</a:t>
            </a:r>
          </a:p>
          <a:p>
            <a:endParaRPr lang="en-US" sz="1600">
              <a:solidFill>
                <a:schemeClr val="tx2"/>
              </a:solidFill>
            </a:endParaRPr>
          </a:p>
          <a:p>
            <a:r>
              <a:rPr lang="en-US" sz="1800">
                <a:solidFill>
                  <a:schemeClr val="tx2"/>
                </a:solidFill>
              </a:rPr>
              <a:t>"Emergent strategy means, literally, unintended order"  "Strategy as pattern in action"  </a:t>
            </a:r>
          </a:p>
          <a:p>
            <a:r>
              <a:rPr lang="en-US" sz="1200">
                <a:solidFill>
                  <a:schemeClr val="tx2"/>
                </a:solidFill>
              </a:rPr>
              <a:t>Mintzberg, Perspectives on Strategic Management</a:t>
            </a:r>
            <a:endParaRPr lang="en-US" sz="1600">
              <a:solidFill>
                <a:schemeClr val="tx2"/>
              </a:solidFill>
            </a:endParaRPr>
          </a:p>
          <a:p>
            <a:endParaRPr lang="en-US" sz="1600">
              <a:solidFill>
                <a:schemeClr val="tx2"/>
              </a:solidFill>
            </a:endParaRPr>
          </a:p>
          <a:p>
            <a:r>
              <a:rPr lang="en-US" sz="1800">
                <a:solidFill>
                  <a:schemeClr val="tx2"/>
                </a:solidFill>
              </a:rPr>
              <a:t>"Policy making is typically a never ending process of successive steps in which continual nibbling is a substitute for a good bite"  </a:t>
            </a:r>
            <a:endParaRPr lang="en-US" sz="1600">
              <a:solidFill>
                <a:schemeClr val="tx2"/>
              </a:solidFill>
            </a:endParaRPr>
          </a:p>
          <a:p>
            <a:r>
              <a:rPr lang="en-US" sz="1200">
                <a:solidFill>
                  <a:schemeClr val="tx2"/>
                </a:solidFill>
              </a:rPr>
              <a:t>Lindblom, The Policy Making Process, 1968</a:t>
            </a:r>
          </a:p>
          <a:p>
            <a:endParaRPr lang="en-US" sz="1600">
              <a:solidFill>
                <a:schemeClr val="tx2"/>
              </a:solidFill>
            </a:endParaRPr>
          </a:p>
          <a:p>
            <a:r>
              <a:rPr lang="en-US" sz="1800">
                <a:solidFill>
                  <a:schemeClr val="tx2"/>
                </a:solidFill>
              </a:rPr>
              <a:t>"Changes in degree lead to changes in kind"  </a:t>
            </a:r>
            <a:endParaRPr lang="en-US" sz="1600">
              <a:solidFill>
                <a:schemeClr val="tx2"/>
              </a:solidFill>
            </a:endParaRPr>
          </a:p>
          <a:p>
            <a:r>
              <a:rPr lang="en-US" sz="1200">
                <a:solidFill>
                  <a:schemeClr val="tx2"/>
                </a:solidFill>
              </a:rPr>
              <a:t>Karl Marx</a:t>
            </a:r>
          </a:p>
          <a:p>
            <a:endParaRPr lang="en-US" sz="1200">
              <a:solidFill>
                <a:schemeClr val="tx2"/>
              </a:solidFill>
            </a:endParaRPr>
          </a:p>
        </p:txBody>
      </p:sp>
      <p:sp>
        <p:nvSpPr>
          <p:cNvPr id="1360900" name="Text Box 4"/>
          <p:cNvSpPr txBox="1">
            <a:spLocks noChangeArrowheads="1"/>
          </p:cNvSpPr>
          <p:nvPr/>
        </p:nvSpPr>
        <p:spPr bwMode="auto">
          <a:xfrm>
            <a:off x="684213" y="4581525"/>
            <a:ext cx="7823200" cy="579438"/>
          </a:xfrm>
          <a:prstGeom prst="rect">
            <a:avLst/>
          </a:prstGeom>
          <a:noFill/>
          <a:ln w="12700">
            <a:noFill/>
            <a:miter lim="800000"/>
            <a:headEnd type="none" w="sm" len="sm"/>
            <a:tailEnd type="none" w="sm" len="sm"/>
          </a:ln>
        </p:spPr>
        <p:txBody>
          <a:bodyPr wrap="none">
            <a:spAutoFit/>
          </a:bodyPr>
          <a:lstStyle/>
          <a:p>
            <a:r>
              <a:rPr lang="en-GB" sz="3200" b="1">
                <a:solidFill>
                  <a:srgbClr val="FF0000"/>
                </a:solidFill>
                <a:latin typeface="Tahoma" pitchFamily="34" charset="0"/>
              </a:rPr>
              <a:t>Detecting EMERGENT STRATEGIZING</a:t>
            </a:r>
            <a:endParaRPr lang="en-US" sz="3200" b="1">
              <a:solidFill>
                <a:srgbClr val="FF0000"/>
              </a:solidFill>
              <a:latin typeface="Tahoma" pitchFamily="34" charset="0"/>
            </a:endParaRPr>
          </a:p>
        </p:txBody>
      </p:sp>
      <p:sp>
        <p:nvSpPr>
          <p:cNvPr id="1360901" name="Text Box 5"/>
          <p:cNvSpPr txBox="1">
            <a:spLocks noChangeArrowheads="1"/>
          </p:cNvSpPr>
          <p:nvPr/>
        </p:nvSpPr>
        <p:spPr bwMode="auto">
          <a:xfrm>
            <a:off x="828675" y="5229225"/>
            <a:ext cx="7458075" cy="579438"/>
          </a:xfrm>
          <a:prstGeom prst="rect">
            <a:avLst/>
          </a:prstGeom>
          <a:noFill/>
          <a:ln w="12700">
            <a:noFill/>
            <a:miter lim="800000"/>
            <a:headEnd type="none" w="sm" len="sm"/>
            <a:tailEnd type="none" w="sm" len="sm"/>
          </a:ln>
        </p:spPr>
        <p:txBody>
          <a:bodyPr wrap="none">
            <a:spAutoFit/>
          </a:bodyPr>
          <a:lstStyle/>
          <a:p>
            <a:r>
              <a:rPr lang="en-GB" sz="3200" b="1">
                <a:solidFill>
                  <a:srgbClr val="FF0000"/>
                </a:solidFill>
                <a:latin typeface="Tahoma" pitchFamily="34" charset="0"/>
              </a:rPr>
              <a:t>An “Issue” implies goals/objectives</a:t>
            </a:r>
            <a:endParaRPr lang="en-US" sz="3200" b="1">
              <a:solidFill>
                <a:srgbClr val="FF0000"/>
              </a:solidFill>
              <a:latin typeface="Tahoma" pitchFamily="34" charset="0"/>
            </a:endParaRPr>
          </a:p>
        </p:txBody>
      </p:sp>
    </p:spTree>
    <p:extLst>
      <p:ext uri="{BB962C8B-B14F-4D97-AF65-F5344CB8AC3E}">
        <p14:creationId xmlns:p14="http://schemas.microsoft.com/office/powerpoint/2010/main" xmlns="" val="10442590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609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609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0900" grpId="0"/>
      <p:bldP spid="1360901" grpId="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2770" name="Rectangle 1026"/>
          <p:cNvSpPr>
            <a:spLocks noGrp="1" noChangeArrowheads="1"/>
          </p:cNvSpPr>
          <p:nvPr>
            <p:ph type="title"/>
          </p:nvPr>
        </p:nvSpPr>
        <p:spPr>
          <a:xfrm>
            <a:off x="539552" y="476672"/>
            <a:ext cx="8369300" cy="1149350"/>
          </a:xfrm>
        </p:spPr>
        <p:txBody>
          <a:bodyPr/>
          <a:lstStyle/>
          <a:p>
            <a:pPr algn="ctr">
              <a:defRPr/>
            </a:pPr>
            <a:r>
              <a:rPr lang="en-US" sz="3600" dirty="0" smtClean="0"/>
              <a:t>Building the Emergent Goals System</a:t>
            </a:r>
            <a:endParaRPr lang="en-GB" sz="1800" dirty="0" smtClean="0"/>
          </a:p>
        </p:txBody>
      </p:sp>
      <p:sp>
        <p:nvSpPr>
          <p:cNvPr id="672771" name="Rectangle 1027"/>
          <p:cNvSpPr>
            <a:spLocks noGrp="1" noChangeArrowheads="1"/>
          </p:cNvSpPr>
          <p:nvPr>
            <p:ph type="body" idx="1"/>
          </p:nvPr>
        </p:nvSpPr>
        <p:spPr>
          <a:xfrm>
            <a:off x="683568" y="1844824"/>
            <a:ext cx="7772400" cy="4114800"/>
          </a:xfrm>
        </p:spPr>
        <p:txBody>
          <a:bodyPr/>
          <a:lstStyle/>
          <a:p>
            <a:pPr marL="609600" indent="-609600"/>
            <a:r>
              <a:rPr lang="en-US" dirty="0" smtClean="0"/>
              <a:t>Take one of the high priority issues and track up to a ‘head’ then…</a:t>
            </a:r>
          </a:p>
          <a:p>
            <a:pPr marL="609600" indent="-609600"/>
            <a:r>
              <a:rPr lang="en-US" dirty="0" smtClean="0"/>
              <a:t>Ask: </a:t>
            </a:r>
          </a:p>
          <a:p>
            <a:pPr marL="990600" lvl="1" indent="-533400"/>
            <a:r>
              <a:rPr lang="en-US" dirty="0" smtClean="0"/>
              <a:t>“what might happen, that’s undesirable, if we don’t address it?” or alternatively: </a:t>
            </a:r>
          </a:p>
          <a:p>
            <a:pPr marL="990600" lvl="1" indent="-533400"/>
            <a:r>
              <a:rPr lang="en-US" dirty="0" smtClean="0"/>
              <a:t>“what we achieve if we were to find an effective way of addressing the issue?”</a:t>
            </a:r>
            <a:endParaRPr lang="en-GB" sz="3200" dirty="0" smtClean="0"/>
          </a:p>
        </p:txBody>
      </p:sp>
      <p:sp>
        <p:nvSpPr>
          <p:cNvPr id="4" name="TextBox 3"/>
          <p:cNvSpPr txBox="1"/>
          <p:nvPr/>
        </p:nvSpPr>
        <p:spPr>
          <a:xfrm>
            <a:off x="6732240" y="12687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p162</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72771">
                                            <p:txEl>
                                              <p:pRg st="0" end="0"/>
                                            </p:txEl>
                                          </p:spTgt>
                                        </p:tgtEl>
                                        <p:attrNameLst>
                                          <p:attrName>style.visibility</p:attrName>
                                        </p:attrNameLst>
                                      </p:cBhvr>
                                      <p:to>
                                        <p:strVal val="visible"/>
                                      </p:to>
                                    </p:set>
                                    <p:anim calcmode="lin" valueType="num">
                                      <p:cBhvr additive="base">
                                        <p:cTn id="7" dur="500" fill="hold"/>
                                        <p:tgtEl>
                                          <p:spTgt spid="67277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727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72771">
                                            <p:txEl>
                                              <p:pRg st="1" end="1"/>
                                            </p:txEl>
                                          </p:spTgt>
                                        </p:tgtEl>
                                        <p:attrNameLst>
                                          <p:attrName>style.visibility</p:attrName>
                                        </p:attrNameLst>
                                      </p:cBhvr>
                                      <p:to>
                                        <p:strVal val="visible"/>
                                      </p:to>
                                    </p:set>
                                    <p:anim calcmode="lin" valueType="num">
                                      <p:cBhvr additive="base">
                                        <p:cTn id="13" dur="500" fill="hold"/>
                                        <p:tgtEl>
                                          <p:spTgt spid="67277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72771">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672771">
                                            <p:txEl>
                                              <p:pRg st="2" end="2"/>
                                            </p:txEl>
                                          </p:spTgt>
                                        </p:tgtEl>
                                        <p:attrNameLst>
                                          <p:attrName>style.visibility</p:attrName>
                                        </p:attrNameLst>
                                      </p:cBhvr>
                                      <p:to>
                                        <p:strVal val="visible"/>
                                      </p:to>
                                    </p:set>
                                    <p:anim calcmode="lin" valueType="num">
                                      <p:cBhvr additive="base">
                                        <p:cTn id="17" dur="500" fill="hold"/>
                                        <p:tgtEl>
                                          <p:spTgt spid="672771">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672771">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672771">
                                            <p:txEl>
                                              <p:pRg st="3" end="3"/>
                                            </p:txEl>
                                          </p:spTgt>
                                        </p:tgtEl>
                                        <p:attrNameLst>
                                          <p:attrName>style.visibility</p:attrName>
                                        </p:attrNameLst>
                                      </p:cBhvr>
                                      <p:to>
                                        <p:strVal val="visible"/>
                                      </p:to>
                                    </p:set>
                                    <p:anim calcmode="lin" valueType="num">
                                      <p:cBhvr additive="base">
                                        <p:cTn id="21" dur="500" fill="hold"/>
                                        <p:tgtEl>
                                          <p:spTgt spid="672771">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672771">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2771"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3794" name="Rectangle 1026"/>
          <p:cNvSpPr>
            <a:spLocks noGrp="1" noChangeArrowheads="1"/>
          </p:cNvSpPr>
          <p:nvPr>
            <p:ph type="body" idx="1"/>
          </p:nvPr>
        </p:nvSpPr>
        <p:spPr>
          <a:xfrm>
            <a:off x="683568" y="1988840"/>
            <a:ext cx="7772400" cy="4114800"/>
          </a:xfrm>
        </p:spPr>
        <p:txBody>
          <a:bodyPr/>
          <a:lstStyle/>
          <a:p>
            <a:pPr marL="609600" indent="-609600">
              <a:lnSpc>
                <a:spcPct val="80000"/>
              </a:lnSpc>
            </a:pPr>
            <a:r>
              <a:rPr lang="en-US" sz="2400" dirty="0" smtClean="0"/>
              <a:t>Take the highest priority issue and</a:t>
            </a:r>
          </a:p>
          <a:p>
            <a:pPr marL="609600" indent="-609600">
              <a:lnSpc>
                <a:spcPct val="80000"/>
              </a:lnSpc>
            </a:pPr>
            <a:r>
              <a:rPr lang="en-US" sz="2400" dirty="0" smtClean="0"/>
              <a:t>Ask: </a:t>
            </a:r>
          </a:p>
          <a:p>
            <a:pPr marL="990600" lvl="1" indent="-533400">
              <a:lnSpc>
                <a:spcPct val="80000"/>
              </a:lnSpc>
            </a:pPr>
            <a:r>
              <a:rPr lang="en-US" sz="2000" dirty="0" smtClean="0"/>
              <a:t>“what might happen, that’s undesirable, if we don’t address it?” or alternatively: </a:t>
            </a:r>
          </a:p>
          <a:p>
            <a:pPr marL="990600" lvl="1" indent="-533400">
              <a:lnSpc>
                <a:spcPct val="80000"/>
              </a:lnSpc>
            </a:pPr>
            <a:r>
              <a:rPr lang="en-US" sz="2000" dirty="0" smtClean="0"/>
              <a:t>“what we achieve if we were to find an effective way of addressing the issue?”</a:t>
            </a:r>
          </a:p>
          <a:p>
            <a:pPr marL="609600" indent="-609600">
              <a:lnSpc>
                <a:spcPct val="80000"/>
              </a:lnSpc>
            </a:pPr>
            <a:r>
              <a:rPr lang="en-US" dirty="0" smtClean="0"/>
              <a:t>And then ask the same question of that answer, and so on, until the answer given is a goal or negative-goal (an obviously bad achievement/ outcome for the organization)</a:t>
            </a:r>
          </a:p>
          <a:p>
            <a:pPr marL="990600" lvl="1" indent="-533400">
              <a:lnSpc>
                <a:spcPct val="80000"/>
              </a:lnSpc>
              <a:buFontTx/>
              <a:buNone/>
            </a:pPr>
            <a:endParaRPr lang="en-GB" sz="3200" dirty="0" smtClean="0"/>
          </a:p>
        </p:txBody>
      </p:sp>
      <p:sp>
        <p:nvSpPr>
          <p:cNvPr id="673795" name="Rectangle 1027"/>
          <p:cNvSpPr>
            <a:spLocks noGrp="1" noChangeArrowheads="1"/>
          </p:cNvSpPr>
          <p:nvPr>
            <p:ph type="title"/>
          </p:nvPr>
        </p:nvSpPr>
        <p:spPr>
          <a:xfrm>
            <a:off x="611560" y="332656"/>
            <a:ext cx="8369300" cy="1149350"/>
          </a:xfrm>
          <a:noFill/>
        </p:spPr>
        <p:txBody>
          <a:bodyPr anchor="ctr"/>
          <a:lstStyle/>
          <a:p>
            <a:pPr algn="ctr">
              <a:defRPr/>
            </a:pPr>
            <a:r>
              <a:rPr lang="en-US" sz="3600" dirty="0" smtClean="0"/>
              <a:t>Building the Emergent Goals System </a:t>
            </a:r>
            <a:endParaRPr lang="en-GB" sz="1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73794">
                                            <p:txEl>
                                              <p:pRg st="0" end="0"/>
                                            </p:txEl>
                                          </p:spTgt>
                                        </p:tgtEl>
                                        <p:attrNameLst>
                                          <p:attrName>style.visibility</p:attrName>
                                        </p:attrNameLst>
                                      </p:cBhvr>
                                      <p:to>
                                        <p:strVal val="visible"/>
                                      </p:to>
                                    </p:set>
                                    <p:anim calcmode="lin" valueType="num">
                                      <p:cBhvr additive="base">
                                        <p:cTn id="7" dur="500" fill="hold"/>
                                        <p:tgtEl>
                                          <p:spTgt spid="67379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7379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73794">
                                            <p:txEl>
                                              <p:pRg st="1" end="1"/>
                                            </p:txEl>
                                          </p:spTgt>
                                        </p:tgtEl>
                                        <p:attrNameLst>
                                          <p:attrName>style.visibility</p:attrName>
                                        </p:attrNameLst>
                                      </p:cBhvr>
                                      <p:to>
                                        <p:strVal val="visible"/>
                                      </p:to>
                                    </p:set>
                                    <p:anim calcmode="lin" valueType="num">
                                      <p:cBhvr additive="base">
                                        <p:cTn id="13" dur="500" fill="hold"/>
                                        <p:tgtEl>
                                          <p:spTgt spid="67379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73794">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673794">
                                            <p:txEl>
                                              <p:pRg st="2" end="2"/>
                                            </p:txEl>
                                          </p:spTgt>
                                        </p:tgtEl>
                                        <p:attrNameLst>
                                          <p:attrName>style.visibility</p:attrName>
                                        </p:attrNameLst>
                                      </p:cBhvr>
                                      <p:to>
                                        <p:strVal val="visible"/>
                                      </p:to>
                                    </p:set>
                                    <p:anim calcmode="lin" valueType="num">
                                      <p:cBhvr additive="base">
                                        <p:cTn id="17" dur="500" fill="hold"/>
                                        <p:tgtEl>
                                          <p:spTgt spid="673794">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673794">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673794">
                                            <p:txEl>
                                              <p:pRg st="3" end="3"/>
                                            </p:txEl>
                                          </p:spTgt>
                                        </p:tgtEl>
                                        <p:attrNameLst>
                                          <p:attrName>style.visibility</p:attrName>
                                        </p:attrNameLst>
                                      </p:cBhvr>
                                      <p:to>
                                        <p:strVal val="visible"/>
                                      </p:to>
                                    </p:set>
                                    <p:anim calcmode="lin" valueType="num">
                                      <p:cBhvr additive="base">
                                        <p:cTn id="21" dur="500" fill="hold"/>
                                        <p:tgtEl>
                                          <p:spTgt spid="673794">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67379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673794">
                                            <p:txEl>
                                              <p:pRg st="4" end="4"/>
                                            </p:txEl>
                                          </p:spTgt>
                                        </p:tgtEl>
                                        <p:attrNameLst>
                                          <p:attrName>style.visibility</p:attrName>
                                        </p:attrNameLst>
                                      </p:cBhvr>
                                      <p:to>
                                        <p:strVal val="visible"/>
                                      </p:to>
                                    </p:set>
                                    <p:anim calcmode="lin" valueType="num">
                                      <p:cBhvr additive="base">
                                        <p:cTn id="27" dur="500" fill="hold"/>
                                        <p:tgtEl>
                                          <p:spTgt spid="673794">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673794">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3794" grpId="0" build="p"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6626" name="Rectangle 2"/>
          <p:cNvSpPr>
            <a:spLocks noGrp="1" noChangeArrowheads="1"/>
          </p:cNvSpPr>
          <p:nvPr>
            <p:ph type="title"/>
          </p:nvPr>
        </p:nvSpPr>
        <p:spPr>
          <a:xfrm>
            <a:off x="323528" y="260648"/>
            <a:ext cx="8369300" cy="1149350"/>
          </a:xfrm>
        </p:spPr>
        <p:txBody>
          <a:bodyPr/>
          <a:lstStyle/>
          <a:p>
            <a:pPr algn="ctr">
              <a:defRPr/>
            </a:pPr>
            <a:r>
              <a:rPr lang="en-US" sz="3600" dirty="0" smtClean="0"/>
              <a:t>Building the Emergent Goals System</a:t>
            </a:r>
            <a:endParaRPr lang="en-GB" sz="1800" dirty="0" smtClean="0"/>
          </a:p>
        </p:txBody>
      </p:sp>
      <p:sp>
        <p:nvSpPr>
          <p:cNvPr id="1306627" name="Rectangle 3"/>
          <p:cNvSpPr>
            <a:spLocks noGrp="1" noChangeArrowheads="1"/>
          </p:cNvSpPr>
          <p:nvPr>
            <p:ph type="body" idx="1"/>
          </p:nvPr>
        </p:nvSpPr>
        <p:spPr>
          <a:xfrm>
            <a:off x="685800" y="1600200"/>
            <a:ext cx="7772400" cy="4114800"/>
          </a:xfrm>
        </p:spPr>
        <p:txBody>
          <a:bodyPr/>
          <a:lstStyle/>
          <a:p>
            <a:pPr marL="609600" indent="-609600"/>
            <a:r>
              <a:rPr lang="en-US" smtClean="0"/>
              <a:t>Take another of the highest priority issues and track up to a ‘head’ then…</a:t>
            </a:r>
          </a:p>
          <a:p>
            <a:pPr marL="609600" indent="-609600"/>
            <a:r>
              <a:rPr lang="en-US" smtClean="0"/>
              <a:t>Ask: </a:t>
            </a:r>
          </a:p>
          <a:p>
            <a:pPr marL="990600" lvl="1" indent="-533400"/>
            <a:r>
              <a:rPr lang="en-US" smtClean="0"/>
              <a:t>“what might happen, that’s undesirable, if we don’t address it?” or alternatively: </a:t>
            </a:r>
          </a:p>
          <a:p>
            <a:pPr marL="990600" lvl="1" indent="-533400"/>
            <a:r>
              <a:rPr lang="en-US" smtClean="0"/>
              <a:t>“what we achieve if we were to find an effective way of addressing the issue?”</a:t>
            </a:r>
            <a:endParaRPr lang="en-GB" sz="320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06627">
                                            <p:txEl>
                                              <p:pRg st="0" end="0"/>
                                            </p:txEl>
                                          </p:spTgt>
                                        </p:tgtEl>
                                        <p:attrNameLst>
                                          <p:attrName>style.visibility</p:attrName>
                                        </p:attrNameLst>
                                      </p:cBhvr>
                                      <p:to>
                                        <p:strVal val="visible"/>
                                      </p:to>
                                    </p:set>
                                    <p:anim calcmode="lin" valueType="num">
                                      <p:cBhvr additive="base">
                                        <p:cTn id="7" dur="500" fill="hold"/>
                                        <p:tgtEl>
                                          <p:spTgt spid="13066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066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06627">
                                            <p:txEl>
                                              <p:pRg st="1" end="1"/>
                                            </p:txEl>
                                          </p:spTgt>
                                        </p:tgtEl>
                                        <p:attrNameLst>
                                          <p:attrName>style.visibility</p:attrName>
                                        </p:attrNameLst>
                                      </p:cBhvr>
                                      <p:to>
                                        <p:strVal val="visible"/>
                                      </p:to>
                                    </p:set>
                                    <p:anim calcmode="lin" valueType="num">
                                      <p:cBhvr additive="base">
                                        <p:cTn id="13" dur="500" fill="hold"/>
                                        <p:tgtEl>
                                          <p:spTgt spid="13066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06627">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1306627">
                                            <p:txEl>
                                              <p:pRg st="2" end="2"/>
                                            </p:txEl>
                                          </p:spTgt>
                                        </p:tgtEl>
                                        <p:attrNameLst>
                                          <p:attrName>style.visibility</p:attrName>
                                        </p:attrNameLst>
                                      </p:cBhvr>
                                      <p:to>
                                        <p:strVal val="visible"/>
                                      </p:to>
                                    </p:set>
                                    <p:anim calcmode="lin" valueType="num">
                                      <p:cBhvr additive="base">
                                        <p:cTn id="17" dur="500" fill="hold"/>
                                        <p:tgtEl>
                                          <p:spTgt spid="1306627">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306627">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1306627">
                                            <p:txEl>
                                              <p:pRg st="3" end="3"/>
                                            </p:txEl>
                                          </p:spTgt>
                                        </p:tgtEl>
                                        <p:attrNameLst>
                                          <p:attrName>style.visibility</p:attrName>
                                        </p:attrNameLst>
                                      </p:cBhvr>
                                      <p:to>
                                        <p:strVal val="visible"/>
                                      </p:to>
                                    </p:set>
                                    <p:anim calcmode="lin" valueType="num">
                                      <p:cBhvr additive="base">
                                        <p:cTn id="21" dur="500" fill="hold"/>
                                        <p:tgtEl>
                                          <p:spTgt spid="1306627">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130662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6627"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4"/>
          <p:cNvSpPr txBox="1">
            <a:spLocks noChangeArrowheads="1"/>
          </p:cNvSpPr>
          <p:nvPr/>
        </p:nvSpPr>
        <p:spPr bwMode="auto">
          <a:xfrm>
            <a:off x="3132138" y="4284663"/>
            <a:ext cx="2079625" cy="457200"/>
          </a:xfrm>
          <a:prstGeom prst="rect">
            <a:avLst/>
          </a:prstGeom>
          <a:noFill/>
          <a:ln w="12700">
            <a:noFill/>
            <a:miter lim="800000"/>
            <a:headEnd type="none" w="sm" len="sm"/>
            <a:tailEnd type="none" w="sm" len="sm"/>
          </a:ln>
        </p:spPr>
        <p:txBody>
          <a:bodyPr wrap="none">
            <a:spAutoFit/>
          </a:bodyPr>
          <a:lstStyle/>
          <a:p>
            <a:r>
              <a:rPr lang="en-GB">
                <a:solidFill>
                  <a:schemeClr val="tx1"/>
                </a:solidFill>
                <a:latin typeface="Tahoma" pitchFamily="34" charset="0"/>
              </a:rPr>
              <a:t>Priority Issues</a:t>
            </a:r>
            <a:endParaRPr lang="en-US">
              <a:solidFill>
                <a:schemeClr val="tx1"/>
              </a:solidFill>
              <a:latin typeface="Tahoma" pitchFamily="34" charset="0"/>
            </a:endParaRPr>
          </a:p>
        </p:txBody>
      </p:sp>
      <p:sp>
        <p:nvSpPr>
          <p:cNvPr id="84995" name="AutoShape 6"/>
          <p:cNvSpPr>
            <a:spLocks noChangeArrowheads="1"/>
          </p:cNvSpPr>
          <p:nvPr/>
        </p:nvSpPr>
        <p:spPr bwMode="auto">
          <a:xfrm>
            <a:off x="3851275" y="3500438"/>
            <a:ext cx="719138" cy="720725"/>
          </a:xfrm>
          <a:prstGeom prst="upArrow">
            <a:avLst>
              <a:gd name="adj1" fmla="val 50000"/>
              <a:gd name="adj2" fmla="val 25055"/>
            </a:avLst>
          </a:prstGeom>
          <a:solidFill>
            <a:schemeClr val="accent1"/>
          </a:solidFill>
          <a:ln w="12700">
            <a:solidFill>
              <a:schemeClr val="tx1"/>
            </a:solidFill>
            <a:miter lim="800000"/>
            <a:headEnd type="none" w="sm" len="sm"/>
            <a:tailEnd type="none" w="sm" len="sm"/>
          </a:ln>
        </p:spPr>
        <p:txBody>
          <a:bodyPr wrap="none" anchor="ctr"/>
          <a:lstStyle/>
          <a:p>
            <a:endParaRPr lang="en-GB"/>
          </a:p>
        </p:txBody>
      </p:sp>
      <p:sp>
        <p:nvSpPr>
          <p:cNvPr id="84996" name="Text Box 7"/>
          <p:cNvSpPr txBox="1">
            <a:spLocks noChangeArrowheads="1"/>
          </p:cNvSpPr>
          <p:nvPr/>
        </p:nvSpPr>
        <p:spPr bwMode="auto">
          <a:xfrm>
            <a:off x="2627313" y="2781300"/>
            <a:ext cx="3192462" cy="731838"/>
          </a:xfrm>
          <a:prstGeom prst="rect">
            <a:avLst/>
          </a:prstGeom>
          <a:noFill/>
          <a:ln w="12700">
            <a:noFill/>
            <a:miter lim="800000"/>
            <a:headEnd type="none" w="sm" len="sm"/>
            <a:tailEnd type="none" w="sm" len="sm"/>
          </a:ln>
        </p:spPr>
        <p:txBody>
          <a:bodyPr wrap="none">
            <a:spAutoFit/>
          </a:bodyPr>
          <a:lstStyle/>
          <a:p>
            <a:pPr algn="ctr"/>
            <a:r>
              <a:rPr lang="en-GB">
                <a:solidFill>
                  <a:schemeClr val="tx1"/>
                </a:solidFill>
                <a:latin typeface="Tahoma" pitchFamily="34" charset="0"/>
              </a:rPr>
              <a:t>Business Goals</a:t>
            </a:r>
          </a:p>
          <a:p>
            <a:pPr algn="ctr"/>
            <a:r>
              <a:rPr lang="en-GB" sz="1800">
                <a:solidFill>
                  <a:schemeClr val="tx1"/>
                </a:solidFill>
                <a:latin typeface="Tahoma" pitchFamily="34" charset="0"/>
              </a:rPr>
              <a:t>(specific to your organization)</a:t>
            </a:r>
            <a:endParaRPr lang="en-US" sz="1800">
              <a:solidFill>
                <a:schemeClr val="tx1"/>
              </a:solidFill>
              <a:latin typeface="Tahoma" pitchFamily="34" charset="0"/>
            </a:endParaRPr>
          </a:p>
        </p:txBody>
      </p:sp>
      <p:sp>
        <p:nvSpPr>
          <p:cNvPr id="84997" name="AutoShape 8"/>
          <p:cNvSpPr>
            <a:spLocks noChangeArrowheads="1"/>
          </p:cNvSpPr>
          <p:nvPr/>
        </p:nvSpPr>
        <p:spPr bwMode="auto">
          <a:xfrm>
            <a:off x="3851275" y="2060575"/>
            <a:ext cx="719138" cy="720725"/>
          </a:xfrm>
          <a:prstGeom prst="upArrow">
            <a:avLst>
              <a:gd name="adj1" fmla="val 50000"/>
              <a:gd name="adj2" fmla="val 25055"/>
            </a:avLst>
          </a:prstGeom>
          <a:solidFill>
            <a:schemeClr val="accent1"/>
          </a:solidFill>
          <a:ln w="12700">
            <a:solidFill>
              <a:schemeClr val="tx1"/>
            </a:solidFill>
            <a:miter lim="800000"/>
            <a:headEnd type="none" w="sm" len="sm"/>
            <a:tailEnd type="none" w="sm" len="sm"/>
          </a:ln>
        </p:spPr>
        <p:txBody>
          <a:bodyPr wrap="none" anchor="ctr"/>
          <a:lstStyle/>
          <a:p>
            <a:endParaRPr lang="en-GB"/>
          </a:p>
        </p:txBody>
      </p:sp>
      <p:sp>
        <p:nvSpPr>
          <p:cNvPr id="84998" name="Text Box 9"/>
          <p:cNvSpPr txBox="1">
            <a:spLocks noChangeArrowheads="1"/>
          </p:cNvSpPr>
          <p:nvPr/>
        </p:nvSpPr>
        <p:spPr bwMode="auto">
          <a:xfrm>
            <a:off x="3203575" y="1484313"/>
            <a:ext cx="2028825" cy="457200"/>
          </a:xfrm>
          <a:prstGeom prst="rect">
            <a:avLst/>
          </a:prstGeom>
          <a:noFill/>
          <a:ln w="12700">
            <a:noFill/>
            <a:miter lim="800000"/>
            <a:headEnd type="none" w="sm" len="sm"/>
            <a:tailEnd type="none" w="sm" len="sm"/>
          </a:ln>
        </p:spPr>
        <p:txBody>
          <a:bodyPr wrap="none">
            <a:spAutoFit/>
          </a:bodyPr>
          <a:lstStyle/>
          <a:p>
            <a:r>
              <a:rPr lang="en-GB">
                <a:solidFill>
                  <a:schemeClr val="tx1"/>
                </a:solidFill>
                <a:latin typeface="Tahoma" pitchFamily="34" charset="0"/>
              </a:rPr>
              <a:t>Generic Goals</a:t>
            </a:r>
            <a:endParaRPr lang="en-US">
              <a:solidFill>
                <a:schemeClr val="tx1"/>
              </a:solidFill>
              <a:latin typeface="Tahoma" pitchFamily="34" charset="0"/>
            </a:endParaRPr>
          </a:p>
        </p:txBody>
      </p:sp>
      <p:sp>
        <p:nvSpPr>
          <p:cNvPr id="84999" name="Text Box 10"/>
          <p:cNvSpPr txBox="1">
            <a:spLocks noChangeArrowheads="1"/>
          </p:cNvSpPr>
          <p:nvPr/>
        </p:nvSpPr>
        <p:spPr bwMode="auto">
          <a:xfrm>
            <a:off x="6084888" y="3500438"/>
            <a:ext cx="2087562" cy="838200"/>
          </a:xfrm>
          <a:prstGeom prst="rect">
            <a:avLst/>
          </a:prstGeom>
          <a:noFill/>
          <a:ln w="12700">
            <a:solidFill>
              <a:schemeClr val="tx1"/>
            </a:solidFill>
            <a:miter lim="800000"/>
            <a:headEnd type="none" w="sm" len="sm"/>
            <a:tailEnd type="none" w="sm" len="sm"/>
          </a:ln>
        </p:spPr>
        <p:txBody>
          <a:bodyPr>
            <a:spAutoFit/>
          </a:bodyPr>
          <a:lstStyle/>
          <a:p>
            <a:r>
              <a:rPr lang="en-GB" sz="1600">
                <a:solidFill>
                  <a:schemeClr val="tx1"/>
                </a:solidFill>
                <a:latin typeface="Tahoma" pitchFamily="34" charset="0"/>
              </a:rPr>
              <a:t>[Avoid] too slow response times for crane breakdowns</a:t>
            </a:r>
            <a:endParaRPr lang="en-US" sz="1600">
              <a:solidFill>
                <a:schemeClr val="tx1"/>
              </a:solidFill>
              <a:latin typeface="Tahoma" pitchFamily="34" charset="0"/>
            </a:endParaRPr>
          </a:p>
        </p:txBody>
      </p:sp>
      <p:sp>
        <p:nvSpPr>
          <p:cNvPr id="85000" name="Text Box 11"/>
          <p:cNvSpPr txBox="1">
            <a:spLocks noChangeArrowheads="1"/>
          </p:cNvSpPr>
          <p:nvPr/>
        </p:nvSpPr>
        <p:spPr bwMode="auto">
          <a:xfrm>
            <a:off x="5651500" y="1268413"/>
            <a:ext cx="1800225" cy="593725"/>
          </a:xfrm>
          <a:prstGeom prst="rect">
            <a:avLst/>
          </a:prstGeom>
          <a:noFill/>
          <a:ln w="12700">
            <a:solidFill>
              <a:schemeClr val="tx1"/>
            </a:solidFill>
            <a:miter lim="800000"/>
            <a:headEnd type="none" w="sm" len="sm"/>
            <a:tailEnd type="none" w="sm" len="sm"/>
          </a:ln>
        </p:spPr>
        <p:txBody>
          <a:bodyPr>
            <a:spAutoFit/>
          </a:bodyPr>
          <a:lstStyle/>
          <a:p>
            <a:r>
              <a:rPr lang="en-GB" sz="1600">
                <a:solidFill>
                  <a:schemeClr val="tx1"/>
                </a:solidFill>
                <a:latin typeface="Tahoma" pitchFamily="34" charset="0"/>
              </a:rPr>
              <a:t>Increase market share</a:t>
            </a:r>
            <a:endParaRPr lang="en-US" sz="1600">
              <a:solidFill>
                <a:schemeClr val="tx1"/>
              </a:solidFill>
              <a:latin typeface="Tahoma" pitchFamily="34" charset="0"/>
            </a:endParaRPr>
          </a:p>
        </p:txBody>
      </p:sp>
      <p:sp>
        <p:nvSpPr>
          <p:cNvPr id="85001" name="Text Box 12"/>
          <p:cNvSpPr txBox="1">
            <a:spLocks noChangeArrowheads="1"/>
          </p:cNvSpPr>
          <p:nvPr/>
        </p:nvSpPr>
        <p:spPr bwMode="auto">
          <a:xfrm>
            <a:off x="6372225" y="2276475"/>
            <a:ext cx="1800225" cy="838200"/>
          </a:xfrm>
          <a:prstGeom prst="rect">
            <a:avLst/>
          </a:prstGeom>
          <a:noFill/>
          <a:ln w="12700">
            <a:solidFill>
              <a:schemeClr val="tx1"/>
            </a:solidFill>
            <a:miter lim="800000"/>
            <a:headEnd type="none" w="sm" len="sm"/>
            <a:tailEnd type="none" w="sm" len="sm"/>
          </a:ln>
        </p:spPr>
        <p:txBody>
          <a:bodyPr>
            <a:spAutoFit/>
          </a:bodyPr>
          <a:lstStyle/>
          <a:p>
            <a:r>
              <a:rPr lang="en-GB" sz="1600">
                <a:solidFill>
                  <a:schemeClr val="tx1"/>
                </a:solidFill>
                <a:latin typeface="Tahoma" pitchFamily="34" charset="0"/>
              </a:rPr>
              <a:t>Provide exceptional service response</a:t>
            </a:r>
            <a:endParaRPr lang="en-US" sz="1600">
              <a:solidFill>
                <a:schemeClr val="tx1"/>
              </a:solidFill>
              <a:latin typeface="Tahoma" pitchFamily="34" charset="0"/>
            </a:endParaRPr>
          </a:p>
        </p:txBody>
      </p:sp>
      <p:sp>
        <p:nvSpPr>
          <p:cNvPr id="85002" name="Line 13"/>
          <p:cNvSpPr>
            <a:spLocks noChangeShapeType="1"/>
          </p:cNvSpPr>
          <p:nvPr/>
        </p:nvSpPr>
        <p:spPr bwMode="auto">
          <a:xfrm flipV="1">
            <a:off x="6948488" y="3141663"/>
            <a:ext cx="215900" cy="358775"/>
          </a:xfrm>
          <a:prstGeom prst="line">
            <a:avLst/>
          </a:prstGeom>
          <a:noFill/>
          <a:ln w="57150">
            <a:solidFill>
              <a:schemeClr val="tx1"/>
            </a:solidFill>
            <a:round/>
            <a:headEnd type="none" w="sm" len="sm"/>
            <a:tailEnd type="triangle" w="sm" len="sm"/>
          </a:ln>
        </p:spPr>
        <p:txBody>
          <a:bodyPr/>
          <a:lstStyle/>
          <a:p>
            <a:endParaRPr lang="en-GB"/>
          </a:p>
        </p:txBody>
      </p:sp>
      <p:sp>
        <p:nvSpPr>
          <p:cNvPr id="85003" name="Line 14"/>
          <p:cNvSpPr>
            <a:spLocks noChangeShapeType="1"/>
          </p:cNvSpPr>
          <p:nvPr/>
        </p:nvSpPr>
        <p:spPr bwMode="auto">
          <a:xfrm flipH="1" flipV="1">
            <a:off x="6732588" y="1844675"/>
            <a:ext cx="431800" cy="358775"/>
          </a:xfrm>
          <a:prstGeom prst="line">
            <a:avLst/>
          </a:prstGeom>
          <a:noFill/>
          <a:ln w="57150">
            <a:solidFill>
              <a:schemeClr val="tx1"/>
            </a:solidFill>
            <a:round/>
            <a:headEnd type="none" w="sm" len="sm"/>
            <a:tailEnd type="triangle" w="sm" len="sm"/>
          </a:ln>
        </p:spPr>
        <p:txBody>
          <a:bodyPr/>
          <a:lstStyle/>
          <a:p>
            <a:endParaRPr lang="en-GB"/>
          </a:p>
        </p:txBody>
      </p:sp>
      <p:sp>
        <p:nvSpPr>
          <p:cNvPr id="85004" name="Line 17"/>
          <p:cNvSpPr>
            <a:spLocks noChangeShapeType="1"/>
          </p:cNvSpPr>
          <p:nvPr/>
        </p:nvSpPr>
        <p:spPr bwMode="auto">
          <a:xfrm flipH="1" flipV="1">
            <a:off x="5867400" y="836613"/>
            <a:ext cx="431800" cy="358775"/>
          </a:xfrm>
          <a:prstGeom prst="line">
            <a:avLst/>
          </a:prstGeom>
          <a:noFill/>
          <a:ln w="57150">
            <a:solidFill>
              <a:schemeClr val="tx1"/>
            </a:solidFill>
            <a:round/>
            <a:headEnd type="none" w="sm" len="sm"/>
            <a:tailEnd type="triangle" w="sm" len="sm"/>
          </a:ln>
        </p:spPr>
        <p:txBody>
          <a:bodyPr/>
          <a:lstStyle/>
          <a:p>
            <a:endParaRPr lang="en-GB"/>
          </a:p>
        </p:txBody>
      </p:sp>
      <p:sp>
        <p:nvSpPr>
          <p:cNvPr id="13" name="TextBox 12"/>
          <p:cNvSpPr txBox="1"/>
          <p:nvPr/>
        </p:nvSpPr>
        <p:spPr>
          <a:xfrm>
            <a:off x="1051241" y="101600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p170</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6258" name="Picture 2"/>
          <p:cNvPicPr>
            <a:picLocks noChangeAspect="1" noChangeArrowheads="1"/>
          </p:cNvPicPr>
          <p:nvPr/>
        </p:nvPicPr>
        <p:blipFill>
          <a:blip r:embed="rId3" cstate="print"/>
          <a:srcRect/>
          <a:stretch>
            <a:fillRect/>
          </a:stretch>
        </p:blipFill>
        <p:spPr bwMode="auto">
          <a:xfrm>
            <a:off x="457200" y="509773"/>
            <a:ext cx="8001000" cy="5829300"/>
          </a:xfrm>
          <a:prstGeom prst="rect">
            <a:avLst/>
          </a:prstGeom>
          <a:noFill/>
          <a:ln w="9525">
            <a:noFill/>
            <a:miter lim="800000"/>
            <a:headEnd/>
            <a:tailEnd/>
          </a:ln>
        </p:spPr>
      </p:pic>
      <p:sp>
        <p:nvSpPr>
          <p:cNvPr id="96259" name="Text Box 3"/>
          <p:cNvSpPr txBox="1">
            <a:spLocks noChangeArrowheads="1"/>
          </p:cNvSpPr>
          <p:nvPr/>
        </p:nvSpPr>
        <p:spPr bwMode="auto">
          <a:xfrm>
            <a:off x="179513" y="4941168"/>
            <a:ext cx="6120680" cy="830997"/>
          </a:xfrm>
          <a:prstGeom prst="rect">
            <a:avLst/>
          </a:prstGeom>
          <a:noFill/>
          <a:ln w="9525">
            <a:noFill/>
            <a:miter lim="800000"/>
            <a:headEnd/>
            <a:tailEnd/>
          </a:ln>
        </p:spPr>
        <p:txBody>
          <a:bodyPr wrap="square">
            <a:spAutoFit/>
          </a:bodyPr>
          <a:lstStyle/>
          <a:p>
            <a:pPr eaLnBrk="1" hangingPunct="1"/>
            <a:r>
              <a:rPr lang="en-GB" sz="2000" dirty="0">
                <a:solidFill>
                  <a:schemeClr val="tx1"/>
                </a:solidFill>
                <a:latin typeface="Tahoma" pitchFamily="34" charset="0"/>
              </a:rPr>
              <a:t>Example of redundant and appropriate laddering up</a:t>
            </a:r>
          </a:p>
          <a:p>
            <a:pPr eaLnBrk="1" hangingPunct="1"/>
            <a:r>
              <a:rPr lang="en-GB" sz="1400" b="1" dirty="0">
                <a:solidFill>
                  <a:srgbClr val="FF0000"/>
                </a:solidFill>
                <a:latin typeface="Tahoma" pitchFamily="34" charset="0"/>
              </a:rPr>
              <a:t>127 and 13 are simply </a:t>
            </a:r>
            <a:r>
              <a:rPr lang="en-GB" sz="1400" b="1" dirty="0" smtClean="0">
                <a:solidFill>
                  <a:srgbClr val="FF0000"/>
                </a:solidFill>
                <a:latin typeface="Tahoma" pitchFamily="34" charset="0"/>
              </a:rPr>
              <a:t>opposites and so should be contrasting poles in a single statement</a:t>
            </a:r>
            <a:r>
              <a:rPr lang="en-GB" sz="1400" dirty="0" smtClean="0">
                <a:solidFill>
                  <a:schemeClr val="tx1"/>
                </a:solidFill>
                <a:latin typeface="Tahoma" pitchFamily="34" charset="0"/>
              </a:rPr>
              <a:t>!</a:t>
            </a:r>
            <a:endParaRPr lang="en-GB" sz="1400" dirty="0">
              <a:solidFill>
                <a:schemeClr val="tx1"/>
              </a:solidFill>
              <a:latin typeface="Tahoma" pitchFamily="34" charset="0"/>
            </a:endParaRPr>
          </a:p>
        </p:txBody>
      </p:sp>
      <p:sp>
        <p:nvSpPr>
          <p:cNvPr id="96260" name="Text Box 4"/>
          <p:cNvSpPr txBox="1">
            <a:spLocks noChangeArrowheads="1"/>
          </p:cNvSpPr>
          <p:nvPr/>
        </p:nvSpPr>
        <p:spPr bwMode="auto">
          <a:xfrm>
            <a:off x="1013618" y="523220"/>
            <a:ext cx="7302798" cy="646331"/>
          </a:xfrm>
          <a:prstGeom prst="rect">
            <a:avLst/>
          </a:prstGeom>
          <a:noFill/>
          <a:ln w="9525">
            <a:noFill/>
            <a:miter lim="800000"/>
            <a:headEnd/>
            <a:tailEnd/>
          </a:ln>
        </p:spPr>
        <p:txBody>
          <a:bodyPr wrap="square">
            <a:spAutoFit/>
          </a:bodyPr>
          <a:lstStyle/>
          <a:p>
            <a:pPr algn="ctr" eaLnBrk="1" hangingPunct="1"/>
            <a:r>
              <a:rPr lang="en-GB" sz="3600" b="1"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Working </a:t>
            </a:r>
            <a:r>
              <a:rPr lang="en-GB" sz="3600" b="1" dirty="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to avoid </a:t>
            </a:r>
            <a:r>
              <a:rPr lang="en-GB" sz="3600" b="1"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‘duplication’</a:t>
            </a:r>
            <a:endParaRPr lang="en-GB" sz="3600" b="1" dirty="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5" name="TextBox 4"/>
          <p:cNvSpPr txBox="1"/>
          <p:nvPr/>
        </p:nvSpPr>
        <p:spPr>
          <a:xfrm>
            <a:off x="539552" y="3933056"/>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p164</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5298" name="Rectangle 2"/>
          <p:cNvSpPr>
            <a:spLocks noGrp="1" noChangeArrowheads="1"/>
          </p:cNvSpPr>
          <p:nvPr>
            <p:ph type="title"/>
          </p:nvPr>
        </p:nvSpPr>
        <p:spPr>
          <a:xfrm>
            <a:off x="755650" y="692150"/>
            <a:ext cx="7759700" cy="1149350"/>
          </a:xfrm>
        </p:spPr>
        <p:txBody>
          <a:bodyPr/>
          <a:lstStyle/>
          <a:p>
            <a:pPr>
              <a:defRPr/>
            </a:pPr>
            <a:r>
              <a:rPr lang="en-GB" smtClean="0"/>
              <a:t>Try it…</a:t>
            </a:r>
            <a:endParaRPr lang="en-US" smtClean="0"/>
          </a:p>
        </p:txBody>
      </p:sp>
      <p:sp>
        <p:nvSpPr>
          <p:cNvPr id="111619" name="Rectangle 3"/>
          <p:cNvSpPr>
            <a:spLocks noGrp="1" noChangeArrowheads="1"/>
          </p:cNvSpPr>
          <p:nvPr>
            <p:ph type="body" idx="1"/>
          </p:nvPr>
        </p:nvSpPr>
        <p:spPr>
          <a:xfrm>
            <a:off x="755576" y="2492896"/>
            <a:ext cx="7772400" cy="4114800"/>
          </a:xfrm>
        </p:spPr>
        <p:txBody>
          <a:bodyPr/>
          <a:lstStyle/>
          <a:p>
            <a:r>
              <a:rPr lang="en-GB" sz="3600" dirty="0" smtClean="0"/>
              <a:t>Target: ladder up from at least 2     high priority issues  [in Strategy as Issue Management these will be *** issues]</a:t>
            </a:r>
            <a:endParaRPr lang="en-US" sz="3600" dirty="0" smtClean="0"/>
          </a:p>
        </p:txBody>
      </p:sp>
    </p:spTree>
    <p:extLst>
      <p:ext uri="{BB962C8B-B14F-4D97-AF65-F5344CB8AC3E}">
        <p14:creationId xmlns:p14="http://schemas.microsoft.com/office/powerpoint/2010/main" xmlns="" val="3984692934"/>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988840"/>
            <a:ext cx="7759700" cy="1149350"/>
          </a:xfrm>
        </p:spPr>
        <p:txBody>
          <a:bodyPr/>
          <a:lstStyle/>
          <a:p>
            <a:r>
              <a:rPr lang="en-GB" sz="3600" dirty="0"/>
              <a:t>Please note, these slides are designed to be used in addition to the </a:t>
            </a:r>
            <a:r>
              <a:rPr lang="en-GB" sz="3600" dirty="0" smtClean="0"/>
              <a:t>book: </a:t>
            </a:r>
            <a:br>
              <a:rPr lang="en-GB" sz="3600" dirty="0" smtClean="0"/>
            </a:br>
            <a:r>
              <a:rPr lang="en-GB" sz="2400" dirty="0" smtClean="0"/>
              <a:t>Making </a:t>
            </a:r>
            <a:r>
              <a:rPr lang="en-GB" sz="2400" dirty="0"/>
              <a:t>Strategy: Mapping Out Strategic </a:t>
            </a:r>
            <a:r>
              <a:rPr lang="en-GB" sz="2400" dirty="0" smtClean="0"/>
              <a:t>Success. by Ackermann &amp; Eden, Sage, 2011</a:t>
            </a:r>
            <a:endParaRPr lang="en-GB" sz="3200" dirty="0"/>
          </a:p>
        </p:txBody>
      </p:sp>
      <p:sp>
        <p:nvSpPr>
          <p:cNvPr id="3" name="Content Placeholder 2"/>
          <p:cNvSpPr>
            <a:spLocks noGrp="1"/>
          </p:cNvSpPr>
          <p:nvPr>
            <p:ph idx="1"/>
          </p:nvPr>
        </p:nvSpPr>
        <p:spPr>
          <a:xfrm>
            <a:off x="755576" y="3501008"/>
            <a:ext cx="7772400" cy="4114800"/>
          </a:xfrm>
        </p:spPr>
        <p:txBody>
          <a:bodyPr/>
          <a:lstStyle/>
          <a:p>
            <a:r>
              <a:rPr lang="en-GB" sz="2400" dirty="0" smtClean="0"/>
              <a:t>They </a:t>
            </a:r>
            <a:r>
              <a:rPr lang="en-GB" sz="2400" dirty="0"/>
              <a:t>are not designed to be used in a ‘stand-alone’ manner, or to replicate theory and practice presented in the </a:t>
            </a:r>
            <a:r>
              <a:rPr lang="en-GB" sz="2400" dirty="0" smtClean="0"/>
              <a:t>book.</a:t>
            </a:r>
          </a:p>
          <a:p>
            <a:r>
              <a:rPr lang="en-GB" sz="2400" dirty="0" smtClean="0"/>
              <a:t>The </a:t>
            </a:r>
            <a:r>
              <a:rPr lang="en-GB" sz="2400" dirty="0"/>
              <a:t>assignment design represents one possibility for a </a:t>
            </a:r>
            <a:r>
              <a:rPr lang="en-GB" sz="2400" dirty="0" smtClean="0"/>
              <a:t>20 </a:t>
            </a:r>
            <a:r>
              <a:rPr lang="en-GB" sz="2400" dirty="0"/>
              <a:t>credit MBA </a:t>
            </a:r>
            <a:r>
              <a:rPr lang="en-GB" sz="2400" dirty="0" smtClean="0"/>
              <a:t>course (thus each of the 4 parts represents </a:t>
            </a:r>
            <a:r>
              <a:rPr lang="en-GB" sz="2400" dirty="0" err="1" smtClean="0"/>
              <a:t>approx</a:t>
            </a:r>
            <a:r>
              <a:rPr lang="en-GB" sz="2400" dirty="0" smtClean="0"/>
              <a:t> 5 credits + Closure).</a:t>
            </a:r>
            <a:endParaRPr lang="en-GB" sz="2400" dirty="0"/>
          </a:p>
        </p:txBody>
      </p:sp>
    </p:spTree>
    <p:extLst>
      <p:ext uri="{BB962C8B-B14F-4D97-AF65-F5344CB8AC3E}">
        <p14:creationId xmlns:p14="http://schemas.microsoft.com/office/powerpoint/2010/main" xmlns="" val="1920046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39552" y="260648"/>
            <a:ext cx="8269280" cy="55002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extBox 1"/>
          <p:cNvSpPr txBox="1"/>
          <p:nvPr/>
        </p:nvSpPr>
        <p:spPr>
          <a:xfrm>
            <a:off x="971600" y="5739521"/>
            <a:ext cx="7051930" cy="461665"/>
          </a:xfrm>
          <a:prstGeom prst="rect">
            <a:avLst/>
          </a:prstGeom>
          <a:noFill/>
        </p:spPr>
        <p:txBody>
          <a:bodyPr wrap="none" rtlCol="0">
            <a:spAutoFit/>
          </a:bodyPr>
          <a:lstStyle/>
          <a:p>
            <a:r>
              <a:rPr lang="en-GB" b="1"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The First Draft of an Emergent Goals System</a:t>
            </a:r>
            <a:endParaRPr lang="en-GB" b="1" dirty="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4" name="TextBox 3"/>
          <p:cNvSpPr txBox="1"/>
          <p:nvPr/>
        </p:nvSpPr>
        <p:spPr>
          <a:xfrm>
            <a:off x="7164288" y="522920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p123</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2226" name="Rectangle 2"/>
          <p:cNvSpPr>
            <a:spLocks noGrp="1" noChangeArrowheads="1"/>
          </p:cNvSpPr>
          <p:nvPr>
            <p:ph type="title"/>
          </p:nvPr>
        </p:nvSpPr>
        <p:spPr>
          <a:xfrm>
            <a:off x="755650" y="692150"/>
            <a:ext cx="7759700" cy="1149350"/>
          </a:xfrm>
        </p:spPr>
        <p:txBody>
          <a:bodyPr/>
          <a:lstStyle/>
          <a:p>
            <a:pPr>
              <a:defRPr/>
            </a:pPr>
            <a:r>
              <a:rPr lang="en-GB" smtClean="0"/>
              <a:t>Try it…</a:t>
            </a:r>
            <a:endParaRPr lang="en-US" smtClean="0"/>
          </a:p>
        </p:txBody>
      </p:sp>
      <p:sp>
        <p:nvSpPr>
          <p:cNvPr id="101379" name="Rectangle 3"/>
          <p:cNvSpPr>
            <a:spLocks noGrp="1" noChangeArrowheads="1"/>
          </p:cNvSpPr>
          <p:nvPr>
            <p:ph type="body" idx="1"/>
          </p:nvPr>
        </p:nvSpPr>
        <p:spPr>
          <a:xfrm>
            <a:off x="785813" y="2500313"/>
            <a:ext cx="7772400" cy="4114800"/>
          </a:xfrm>
        </p:spPr>
        <p:txBody>
          <a:bodyPr/>
          <a:lstStyle/>
          <a:p>
            <a:r>
              <a:rPr lang="en-GB" dirty="0" smtClean="0"/>
              <a:t>Target: minimum of laddering from all top priority [***] issues, then add in ‘published’/ intended goals and link all into a goals SYSTEM</a:t>
            </a:r>
            <a:endParaRPr lang="en-US" dirty="0" smtClean="0"/>
          </a:p>
        </p:txBody>
      </p:sp>
    </p:spTree>
    <p:extLst>
      <p:ext uri="{BB962C8B-B14F-4D97-AF65-F5344CB8AC3E}">
        <p14:creationId xmlns:p14="http://schemas.microsoft.com/office/powerpoint/2010/main" xmlns="" val="3377699320"/>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9874" name="Rectangle 2"/>
          <p:cNvSpPr>
            <a:spLocks noGrp="1" noChangeArrowheads="1"/>
          </p:cNvSpPr>
          <p:nvPr>
            <p:ph type="title"/>
          </p:nvPr>
        </p:nvSpPr>
        <p:spPr/>
        <p:txBody>
          <a:bodyPr/>
          <a:lstStyle/>
          <a:p>
            <a:pPr>
              <a:defRPr/>
            </a:pPr>
            <a:r>
              <a:rPr lang="en-GB" dirty="0" smtClean="0"/>
              <a:t>The timing…</a:t>
            </a:r>
            <a:endParaRPr lang="en-US" dirty="0" smtClean="0"/>
          </a:p>
        </p:txBody>
      </p:sp>
      <p:sp>
        <p:nvSpPr>
          <p:cNvPr id="40963" name="Rectangle 3"/>
          <p:cNvSpPr>
            <a:spLocks noGrp="1" noChangeArrowheads="1"/>
          </p:cNvSpPr>
          <p:nvPr>
            <p:ph type="body" idx="1"/>
          </p:nvPr>
        </p:nvSpPr>
        <p:spPr/>
        <p:txBody>
          <a:bodyPr/>
          <a:lstStyle/>
          <a:p>
            <a:r>
              <a:rPr lang="en-GB" dirty="0" smtClean="0"/>
              <a:t>Time elapsed 00:50/01:40</a:t>
            </a:r>
          </a:p>
          <a:p>
            <a:pPr lvl="1"/>
            <a:r>
              <a:rPr lang="en-GB" dirty="0" smtClean="0"/>
              <a:t>Developing the emergent goals system   (50-100mins)</a:t>
            </a:r>
          </a:p>
          <a:p>
            <a:pPr lvl="1"/>
            <a:endParaRPr lang="en-GB" dirty="0"/>
          </a:p>
          <a:p>
            <a:pPr marL="457200" lvl="1" indent="0">
              <a:buNone/>
            </a:pPr>
            <a:r>
              <a:rPr lang="en-GB" dirty="0" smtClean="0"/>
              <a:t>The above timings are based on an “80:20” Pareto basis where most goals can be elicited in these times.</a:t>
            </a:r>
          </a:p>
          <a:p>
            <a:pPr lvl="1">
              <a:buFontTx/>
              <a:buNone/>
            </a:pPr>
            <a:endParaRPr lang="en-GB" dirty="0" smtClean="0"/>
          </a:p>
        </p:txBody>
      </p:sp>
    </p:spTree>
    <p:extLst>
      <p:ext uri="{BB962C8B-B14F-4D97-AF65-F5344CB8AC3E}">
        <p14:creationId xmlns:p14="http://schemas.microsoft.com/office/powerpoint/2010/main" xmlns="" val="180679461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64938904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GB" dirty="0" smtClean="0"/>
              <a:t>Refining the goals system…</a:t>
            </a:r>
            <a:br>
              <a:rPr lang="en-GB" dirty="0" smtClean="0"/>
            </a:br>
            <a:r>
              <a:rPr lang="en-GB" dirty="0" smtClean="0"/>
              <a:t>Page 168-end of chapter</a:t>
            </a:r>
            <a:endParaRPr lang="en-GB" dirty="0"/>
          </a:p>
        </p:txBody>
      </p:sp>
    </p:spTree>
    <p:extLst>
      <p:ext uri="{BB962C8B-B14F-4D97-AF65-F5344CB8AC3E}">
        <p14:creationId xmlns:p14="http://schemas.microsoft.com/office/powerpoint/2010/main" xmlns="" val="106863062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924944"/>
            <a:ext cx="7772400" cy="1470025"/>
          </a:xfrm>
        </p:spPr>
        <p:txBody>
          <a:bodyPr/>
          <a:lstStyle/>
          <a:p>
            <a:pPr algn="ctr"/>
            <a:r>
              <a:rPr lang="en-GB" dirty="0" smtClean="0"/>
              <a:t>Compare emergent goals, published (reverse engineered) goals, and goals from scratch</a:t>
            </a:r>
            <a:endParaRPr lang="en-GB" dirty="0"/>
          </a:p>
        </p:txBody>
      </p:sp>
    </p:spTree>
    <p:extLst>
      <p:ext uri="{BB962C8B-B14F-4D97-AF65-F5344CB8AC3E}">
        <p14:creationId xmlns:p14="http://schemas.microsoft.com/office/powerpoint/2010/main" xmlns="" val="2001045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body" idx="1"/>
          </p:nvPr>
        </p:nvSpPr>
        <p:spPr>
          <a:xfrm>
            <a:off x="539552" y="2132856"/>
            <a:ext cx="7772400" cy="4114800"/>
          </a:xfrm>
        </p:spPr>
        <p:txBody>
          <a:bodyPr/>
          <a:lstStyle/>
          <a:p>
            <a:r>
              <a:rPr lang="en-GB" dirty="0" smtClean="0"/>
              <a:t>Show all of the goals and negative goals  and place on a separate view in DE – and “&gt;map goal” </a:t>
            </a:r>
            <a:r>
              <a:rPr lang="en-GB" sz="2000" dirty="0" smtClean="0"/>
              <a:t>(where “goal” is the style or set representing all goals)</a:t>
            </a:r>
          </a:p>
        </p:txBody>
      </p:sp>
      <p:sp>
        <p:nvSpPr>
          <p:cNvPr id="1392643" name="Rectangle 3"/>
          <p:cNvSpPr>
            <a:spLocks noGrp="1" noChangeArrowheads="1"/>
          </p:cNvSpPr>
          <p:nvPr>
            <p:ph type="title"/>
          </p:nvPr>
        </p:nvSpPr>
        <p:spPr>
          <a:xfrm>
            <a:off x="152400" y="228600"/>
            <a:ext cx="8991600" cy="1149350"/>
          </a:xfrm>
          <a:noFill/>
        </p:spPr>
        <p:txBody>
          <a:bodyPr anchor="ctr"/>
          <a:lstStyle/>
          <a:p>
            <a:pPr algn="ctr">
              <a:defRPr/>
            </a:pPr>
            <a:r>
              <a:rPr lang="en-US" sz="3200" dirty="0" smtClean="0"/>
              <a:t>Elaborating the Goals System</a:t>
            </a:r>
            <a:endParaRPr lang="en-GB" sz="1600" dirty="0" smtClean="0"/>
          </a:p>
        </p:txBody>
      </p:sp>
      <p:sp>
        <p:nvSpPr>
          <p:cNvPr id="4" name="TextBox 3"/>
          <p:cNvSpPr txBox="1"/>
          <p:nvPr/>
        </p:nvSpPr>
        <p:spPr>
          <a:xfrm>
            <a:off x="6449942" y="48691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p168</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1026"/>
          <p:cNvSpPr>
            <a:spLocks noGrp="1" noChangeArrowheads="1"/>
          </p:cNvSpPr>
          <p:nvPr>
            <p:ph type="body" idx="1"/>
          </p:nvPr>
        </p:nvSpPr>
        <p:spPr>
          <a:xfrm>
            <a:off x="685800" y="1447800"/>
            <a:ext cx="7772400" cy="4114800"/>
          </a:xfrm>
        </p:spPr>
        <p:txBody>
          <a:bodyPr/>
          <a:lstStyle/>
          <a:p>
            <a:r>
              <a:rPr lang="en-GB" sz="3600" dirty="0" smtClean="0"/>
              <a:t>Examine each of the negative goals in order to make them more aspirational </a:t>
            </a:r>
          </a:p>
          <a:p>
            <a:pPr lvl="1"/>
            <a:r>
              <a:rPr lang="en-GB" sz="3200" dirty="0" smtClean="0"/>
              <a:t>Try putting NOT or AVOID in front of the statement as a starting point</a:t>
            </a:r>
          </a:p>
          <a:p>
            <a:endParaRPr lang="en-GB" sz="3600" dirty="0" smtClean="0"/>
          </a:p>
        </p:txBody>
      </p:sp>
      <p:sp>
        <p:nvSpPr>
          <p:cNvPr id="676867" name="Rectangle 1027"/>
          <p:cNvSpPr>
            <a:spLocks noGrp="1" noChangeArrowheads="1"/>
          </p:cNvSpPr>
          <p:nvPr>
            <p:ph type="title"/>
          </p:nvPr>
        </p:nvSpPr>
        <p:spPr>
          <a:xfrm>
            <a:off x="0" y="188640"/>
            <a:ext cx="9144000" cy="1143000"/>
          </a:xfrm>
          <a:noFill/>
        </p:spPr>
        <p:txBody>
          <a:bodyPr lIns="91440" tIns="45720" rIns="91440" bIns="45720" anchor="ctr"/>
          <a:lstStyle/>
          <a:p>
            <a:pPr algn="ctr">
              <a:defRPr/>
            </a:pPr>
            <a:r>
              <a:rPr lang="en-US" dirty="0" smtClean="0"/>
              <a:t>Elaborating the Goals System</a:t>
            </a:r>
            <a:endParaRPr lang="en-GB" sz="2000" dirty="0" smtClean="0"/>
          </a:p>
        </p:txBody>
      </p:sp>
      <p:sp>
        <p:nvSpPr>
          <p:cNvPr id="4" name="TextBox 3"/>
          <p:cNvSpPr txBox="1"/>
          <p:nvPr/>
        </p:nvSpPr>
        <p:spPr>
          <a:xfrm>
            <a:off x="6449942" y="48691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p166</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body" idx="1"/>
          </p:nvPr>
        </p:nvSpPr>
        <p:spPr>
          <a:xfrm>
            <a:off x="685800" y="1638727"/>
            <a:ext cx="7772400" cy="4114800"/>
          </a:xfrm>
        </p:spPr>
        <p:txBody>
          <a:bodyPr/>
          <a:lstStyle/>
          <a:p>
            <a:pPr>
              <a:lnSpc>
                <a:spcPct val="90000"/>
              </a:lnSpc>
            </a:pPr>
            <a:r>
              <a:rPr lang="en-GB" sz="2800" dirty="0" smtClean="0"/>
              <a:t>Check whether there are any further links between goals and whether the goals are worded in an suitably aspirational manner</a:t>
            </a:r>
          </a:p>
          <a:p>
            <a:pPr>
              <a:lnSpc>
                <a:spcPct val="90000"/>
              </a:lnSpc>
            </a:pPr>
            <a:r>
              <a:rPr lang="en-GB" sz="2800" dirty="0"/>
              <a:t>Check for </a:t>
            </a:r>
            <a:r>
              <a:rPr lang="en-GB" sz="2800" dirty="0" smtClean="0"/>
              <a:t>‘missing’ goals</a:t>
            </a:r>
          </a:p>
          <a:p>
            <a:pPr>
              <a:lnSpc>
                <a:spcPct val="90000"/>
              </a:lnSpc>
            </a:pPr>
            <a:r>
              <a:rPr lang="en-GB" sz="2800" dirty="0" smtClean="0"/>
              <a:t>‘Highlight’ </a:t>
            </a:r>
            <a:r>
              <a:rPr lang="en-GB" sz="2800" dirty="0"/>
              <a:t>goals that are discomforting for the future of the </a:t>
            </a:r>
            <a:r>
              <a:rPr lang="en-GB" sz="2800" dirty="0" smtClean="0"/>
              <a:t>organization: do not DELETE but note that they do not represent the future goals of the organisation – and so ‘deleting’ them will demand significant organisational change</a:t>
            </a:r>
            <a:endParaRPr lang="en-GB" sz="2800" dirty="0"/>
          </a:p>
          <a:p>
            <a:pPr>
              <a:lnSpc>
                <a:spcPct val="90000"/>
              </a:lnSpc>
            </a:pPr>
            <a:endParaRPr lang="en-GB" sz="2800" dirty="0"/>
          </a:p>
          <a:p>
            <a:pPr>
              <a:lnSpc>
                <a:spcPct val="90000"/>
              </a:lnSpc>
            </a:pPr>
            <a:endParaRPr lang="en-GB" sz="2800" dirty="0" smtClean="0"/>
          </a:p>
        </p:txBody>
      </p:sp>
      <p:sp>
        <p:nvSpPr>
          <p:cNvPr id="5" name="Rectangle 1027"/>
          <p:cNvSpPr txBox="1">
            <a:spLocks noChangeArrowheads="1"/>
          </p:cNvSpPr>
          <p:nvPr/>
        </p:nvSpPr>
        <p:spPr bwMode="auto">
          <a:xfrm>
            <a:off x="0" y="476672"/>
            <a:ext cx="9144000" cy="1143000"/>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2pPr>
            <a:lvl3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3pPr>
            <a:lvl4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4pPr>
            <a:lvl5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5pPr>
            <a:lvl6pPr marL="4572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6pPr>
            <a:lvl7pPr marL="9144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7pPr>
            <a:lvl8pPr marL="13716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8pPr>
            <a:lvl9pPr marL="18288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9pPr>
          </a:lstStyle>
          <a:p>
            <a:pPr algn="ctr">
              <a:defRPr/>
            </a:pPr>
            <a:r>
              <a:rPr lang="en-US" dirty="0" smtClean="0"/>
              <a:t>Elaborating the Goals System</a:t>
            </a:r>
            <a:endParaRPr lang="en-GB" sz="2000" dirty="0" smtClean="0"/>
          </a:p>
        </p:txBody>
      </p:sp>
      <p:sp>
        <p:nvSpPr>
          <p:cNvPr id="4" name="TextBox 3"/>
          <p:cNvSpPr txBox="1"/>
          <p:nvPr/>
        </p:nvSpPr>
        <p:spPr>
          <a:xfrm>
            <a:off x="6660232" y="5661248"/>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p168</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0594" name="Rectangle 2"/>
          <p:cNvSpPr>
            <a:spLocks noGrp="1" noChangeArrowheads="1"/>
          </p:cNvSpPr>
          <p:nvPr>
            <p:ph type="title"/>
          </p:nvPr>
        </p:nvSpPr>
        <p:spPr>
          <a:xfrm>
            <a:off x="755576" y="548680"/>
            <a:ext cx="7759700" cy="1149350"/>
          </a:xfrm>
        </p:spPr>
        <p:txBody>
          <a:bodyPr/>
          <a:lstStyle/>
          <a:p>
            <a:pPr>
              <a:defRPr/>
            </a:pPr>
            <a:r>
              <a:rPr lang="en-GB" sz="4400" dirty="0" smtClean="0"/>
              <a:t>‘SMART’ Goals are rarely helpful!</a:t>
            </a:r>
          </a:p>
        </p:txBody>
      </p:sp>
      <p:sp>
        <p:nvSpPr>
          <p:cNvPr id="105475" name="Rectangle 3"/>
          <p:cNvSpPr>
            <a:spLocks noGrp="1" noChangeArrowheads="1"/>
          </p:cNvSpPr>
          <p:nvPr>
            <p:ph type="body" idx="1"/>
          </p:nvPr>
        </p:nvSpPr>
        <p:spPr>
          <a:xfrm>
            <a:off x="755650" y="1700213"/>
            <a:ext cx="7772400" cy="4462462"/>
          </a:xfrm>
        </p:spPr>
        <p:txBody>
          <a:bodyPr/>
          <a:lstStyle/>
          <a:p>
            <a:pPr>
              <a:lnSpc>
                <a:spcPct val="80000"/>
              </a:lnSpc>
            </a:pPr>
            <a:r>
              <a:rPr lang="en-GB" sz="2800" b="1" dirty="0" smtClean="0"/>
              <a:t>S</a:t>
            </a:r>
            <a:r>
              <a:rPr lang="en-GB" sz="2800" dirty="0" smtClean="0"/>
              <a:t>pecific   [Understandable]</a:t>
            </a:r>
          </a:p>
          <a:p>
            <a:pPr>
              <a:lnSpc>
                <a:spcPct val="80000"/>
              </a:lnSpc>
            </a:pPr>
            <a:r>
              <a:rPr lang="en-GB" sz="2800" b="1" dirty="0" smtClean="0"/>
              <a:t>M</a:t>
            </a:r>
            <a:r>
              <a:rPr lang="en-GB" sz="2800" dirty="0" smtClean="0"/>
              <a:t>easurable   [KPI’s </a:t>
            </a:r>
            <a:r>
              <a:rPr lang="en-GB" sz="2800" dirty="0" err="1" smtClean="0"/>
              <a:t>inc</a:t>
            </a:r>
            <a:r>
              <a:rPr lang="en-GB" sz="2800" dirty="0" smtClean="0"/>
              <a:t> qualitative]</a:t>
            </a:r>
          </a:p>
          <a:p>
            <a:pPr>
              <a:lnSpc>
                <a:spcPct val="80000"/>
              </a:lnSpc>
            </a:pPr>
            <a:r>
              <a:rPr lang="en-GB" sz="2800" b="1" dirty="0" smtClean="0"/>
              <a:t>A</a:t>
            </a:r>
            <a:r>
              <a:rPr lang="en-GB" sz="2800" dirty="0" smtClean="0"/>
              <a:t>ttainable  [Aspirational]</a:t>
            </a:r>
          </a:p>
          <a:p>
            <a:pPr>
              <a:lnSpc>
                <a:spcPct val="80000"/>
              </a:lnSpc>
            </a:pPr>
            <a:r>
              <a:rPr lang="en-GB" sz="2800" b="1" dirty="0" smtClean="0"/>
              <a:t>R</a:t>
            </a:r>
            <a:r>
              <a:rPr lang="en-GB" sz="2800" dirty="0" smtClean="0"/>
              <a:t>ealistic</a:t>
            </a:r>
          </a:p>
          <a:p>
            <a:pPr>
              <a:lnSpc>
                <a:spcPct val="80000"/>
              </a:lnSpc>
            </a:pPr>
            <a:r>
              <a:rPr lang="en-GB" sz="2800" b="1" dirty="0" smtClean="0"/>
              <a:t>T</a:t>
            </a:r>
            <a:r>
              <a:rPr lang="en-GB" sz="2800" dirty="0" smtClean="0"/>
              <a:t>imely</a:t>
            </a:r>
          </a:p>
          <a:p>
            <a:pPr>
              <a:lnSpc>
                <a:spcPct val="80000"/>
              </a:lnSpc>
            </a:pPr>
            <a:endParaRPr lang="en-GB" sz="2800" dirty="0" smtClean="0"/>
          </a:p>
          <a:p>
            <a:pPr>
              <a:lnSpc>
                <a:spcPct val="80000"/>
              </a:lnSpc>
              <a:buFont typeface="Wingdings" pitchFamily="2" charset="2"/>
              <a:buNone/>
            </a:pPr>
            <a:r>
              <a:rPr lang="en-GB" sz="2800" dirty="0" smtClean="0"/>
              <a:t>Dangers of acronyms…</a:t>
            </a:r>
          </a:p>
          <a:p>
            <a:pPr>
              <a:lnSpc>
                <a:spcPct val="80000"/>
              </a:lnSpc>
              <a:buFont typeface="Wingdings" pitchFamily="2" charset="2"/>
              <a:buNone/>
            </a:pPr>
            <a:endParaRPr lang="en-GB" sz="2800" dirty="0" smtClean="0"/>
          </a:p>
          <a:p>
            <a:pPr>
              <a:lnSpc>
                <a:spcPct val="80000"/>
              </a:lnSpc>
              <a:buFont typeface="Wingdings" pitchFamily="2" charset="2"/>
              <a:buNone/>
            </a:pPr>
            <a:r>
              <a:rPr lang="en-GB" sz="2800" dirty="0" smtClean="0"/>
              <a:t>Alternatively the Key test: does the Goal System describe a distinctive sense of purpose and a framework for strategic decision making?</a:t>
            </a:r>
          </a:p>
        </p:txBody>
      </p:sp>
      <p:sp>
        <p:nvSpPr>
          <p:cNvPr id="4" name="TextBox 3"/>
          <p:cNvSpPr txBox="1"/>
          <p:nvPr/>
        </p:nvSpPr>
        <p:spPr>
          <a:xfrm>
            <a:off x="6804248" y="2780928"/>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p120</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8114" name="Rectangle 2"/>
          <p:cNvSpPr>
            <a:spLocks noGrp="1" noChangeArrowheads="1"/>
          </p:cNvSpPr>
          <p:nvPr>
            <p:ph type="ctrTitle"/>
          </p:nvPr>
        </p:nvSpPr>
        <p:spPr>
          <a:xfrm>
            <a:off x="642938" y="4143375"/>
            <a:ext cx="7772400" cy="1470025"/>
          </a:xfrm>
        </p:spPr>
        <p:txBody>
          <a:bodyPr/>
          <a:lstStyle/>
          <a:p>
            <a:pPr algn="ctr">
              <a:defRPr/>
            </a:pPr>
            <a:r>
              <a:rPr lang="en-GB" sz="4800" dirty="0" smtClean="0"/>
              <a:t/>
            </a:r>
            <a:br>
              <a:rPr lang="en-GB" sz="4800" dirty="0" smtClean="0"/>
            </a:br>
            <a:r>
              <a:rPr lang="en-GB" sz="4800" dirty="0" smtClean="0"/>
              <a:t/>
            </a:r>
            <a:br>
              <a:rPr lang="en-GB" sz="4800" dirty="0" smtClean="0"/>
            </a:br>
            <a:r>
              <a:rPr lang="en-GB" sz="4800" dirty="0" smtClean="0">
                <a:solidFill>
                  <a:srgbClr val="0070C0"/>
                </a:solidFill>
              </a:rPr>
              <a:t>Strategic Management </a:t>
            </a:r>
            <a:r>
              <a:rPr lang="en-GB" sz="4800" dirty="0" smtClean="0">
                <a:solidFill>
                  <a:schemeClr val="tx1"/>
                </a:solidFill>
              </a:rPr>
              <a:t>is about </a:t>
            </a:r>
            <a:r>
              <a:rPr lang="en-GB" sz="6600" i="1" dirty="0" smtClean="0">
                <a:solidFill>
                  <a:schemeClr val="tx1"/>
                </a:solidFill>
              </a:rPr>
              <a:t>agreeing</a:t>
            </a:r>
            <a:r>
              <a:rPr lang="en-GB" sz="4800" dirty="0" smtClean="0">
                <a:solidFill>
                  <a:schemeClr val="tx1"/>
                </a:solidFill>
              </a:rPr>
              <a:t> which goals to </a:t>
            </a:r>
            <a:r>
              <a:rPr lang="en-GB" sz="6600" i="1" dirty="0" smtClean="0">
                <a:solidFill>
                  <a:srgbClr val="FF0000"/>
                </a:solidFill>
              </a:rPr>
              <a:t>practically</a:t>
            </a:r>
            <a:r>
              <a:rPr lang="en-GB" sz="4800" dirty="0" smtClean="0">
                <a:solidFill>
                  <a:schemeClr val="tx1"/>
                </a:solidFill>
              </a:rPr>
              <a:t> </a:t>
            </a:r>
            <a:r>
              <a:rPr lang="en-GB" sz="6600" i="1" dirty="0" smtClean="0">
                <a:solidFill>
                  <a:schemeClr val="tx1"/>
                </a:solidFill>
              </a:rPr>
              <a:t>focus</a:t>
            </a:r>
            <a:r>
              <a:rPr lang="en-GB" sz="4800" dirty="0" smtClean="0">
                <a:solidFill>
                  <a:schemeClr val="tx1"/>
                </a:solidFill>
              </a:rPr>
              <a:t> energy, cash, effort, emotion</a:t>
            </a:r>
            <a:r>
              <a:rPr lang="en-GB" sz="2400" b="0" dirty="0" smtClean="0">
                <a:solidFill>
                  <a:schemeClr val="tx1"/>
                </a:solidFill>
              </a:rPr>
              <a:t/>
            </a:r>
            <a:br>
              <a:rPr lang="en-GB" sz="2400" b="0" dirty="0" smtClean="0">
                <a:solidFill>
                  <a:schemeClr val="tx1"/>
                </a:solidFill>
              </a:rPr>
            </a:br>
            <a:endParaRPr lang="en-GB" sz="2400" b="0" dirty="0" smtClean="0">
              <a:solidFill>
                <a:schemeClr val="tx1"/>
              </a:solidFill>
            </a:endParaRPr>
          </a:p>
        </p:txBody>
      </p:sp>
    </p:spTree>
    <p:extLst>
      <p:ext uri="{BB962C8B-B14F-4D97-AF65-F5344CB8AC3E}">
        <p14:creationId xmlns:p14="http://schemas.microsoft.com/office/powerpoint/2010/main" xmlns="" val="3091997336"/>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ext Box 2"/>
          <p:cNvSpPr txBox="1">
            <a:spLocks noChangeArrowheads="1"/>
          </p:cNvSpPr>
          <p:nvPr/>
        </p:nvSpPr>
        <p:spPr bwMode="auto">
          <a:xfrm>
            <a:off x="827088" y="1916832"/>
            <a:ext cx="7777162" cy="2654300"/>
          </a:xfrm>
          <a:prstGeom prst="rect">
            <a:avLst/>
          </a:prstGeom>
          <a:noFill/>
          <a:ln w="12700">
            <a:noFill/>
            <a:miter lim="800000"/>
            <a:headEnd type="none" w="sm" len="sm"/>
            <a:tailEnd type="none" w="sm" len="sm"/>
          </a:ln>
        </p:spPr>
        <p:txBody>
          <a:bodyPr>
            <a:spAutoFit/>
          </a:bodyPr>
          <a:lstStyle/>
          <a:p>
            <a:r>
              <a:rPr lang="en-GB" sz="3600" dirty="0">
                <a:solidFill>
                  <a:schemeClr val="tx1"/>
                </a:solidFill>
              </a:rPr>
              <a:t>“Everything that can be counted does not necessarily count; everything that counts cannot necessarily be counted”</a:t>
            </a:r>
          </a:p>
          <a:p>
            <a:endParaRPr lang="en-GB" sz="3600" dirty="0">
              <a:solidFill>
                <a:schemeClr val="tx1"/>
              </a:solidFill>
            </a:endParaRPr>
          </a:p>
          <a:p>
            <a:r>
              <a:rPr lang="en-GB" dirty="0">
                <a:solidFill>
                  <a:schemeClr val="tx1"/>
                </a:solidFill>
              </a:rPr>
              <a:t>Albert Einstein (1879-1955)</a:t>
            </a:r>
            <a:endParaRPr lang="en-US" dirty="0">
              <a:solidFill>
                <a:schemeClr val="tx1"/>
              </a:solidFill>
            </a:endParaRPr>
          </a:p>
        </p:txBody>
      </p:sp>
      <p:sp>
        <p:nvSpPr>
          <p:cNvPr id="2" name="TextBox 1"/>
          <p:cNvSpPr txBox="1"/>
          <p:nvPr/>
        </p:nvSpPr>
        <p:spPr>
          <a:xfrm>
            <a:off x="2123728" y="548680"/>
            <a:ext cx="4174541" cy="830997"/>
          </a:xfrm>
          <a:prstGeom prst="rect">
            <a:avLst/>
          </a:prstGeom>
          <a:noFill/>
        </p:spPr>
        <p:txBody>
          <a:bodyPr wrap="none" rtlCol="0">
            <a:spAutoFit/>
          </a:bodyPr>
          <a:lstStyle/>
          <a:p>
            <a:r>
              <a:rPr lang="en-GB" sz="4800" b="1"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Remember…</a:t>
            </a:r>
            <a:endParaRPr lang="en-GB" sz="4800" b="1" dirty="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4" name="TextBox 3"/>
          <p:cNvSpPr txBox="1"/>
          <p:nvPr/>
        </p:nvSpPr>
        <p:spPr>
          <a:xfrm>
            <a:off x="6449942" y="48691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p140</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5298" name="Rectangle 2"/>
          <p:cNvSpPr>
            <a:spLocks noGrp="1" noChangeArrowheads="1"/>
          </p:cNvSpPr>
          <p:nvPr>
            <p:ph type="title"/>
          </p:nvPr>
        </p:nvSpPr>
        <p:spPr>
          <a:xfrm>
            <a:off x="755650" y="692150"/>
            <a:ext cx="7759700" cy="1149350"/>
          </a:xfrm>
        </p:spPr>
        <p:txBody>
          <a:bodyPr/>
          <a:lstStyle/>
          <a:p>
            <a:pPr>
              <a:defRPr/>
            </a:pPr>
            <a:r>
              <a:rPr lang="en-GB" smtClean="0"/>
              <a:t>Try it…</a:t>
            </a:r>
            <a:endParaRPr lang="en-US" smtClean="0"/>
          </a:p>
        </p:txBody>
      </p:sp>
      <p:sp>
        <p:nvSpPr>
          <p:cNvPr id="111619" name="Rectangle 3"/>
          <p:cNvSpPr>
            <a:spLocks noGrp="1" noChangeArrowheads="1"/>
          </p:cNvSpPr>
          <p:nvPr>
            <p:ph type="body" idx="1"/>
          </p:nvPr>
        </p:nvSpPr>
        <p:spPr>
          <a:xfrm>
            <a:off x="755650" y="3068638"/>
            <a:ext cx="7772400" cy="4114800"/>
          </a:xfrm>
        </p:spPr>
        <p:txBody>
          <a:bodyPr/>
          <a:lstStyle/>
          <a:p>
            <a:r>
              <a:rPr lang="en-GB" smtClean="0"/>
              <a:t>Target: create a sensible first draft goals system map on a separate DE view</a:t>
            </a:r>
            <a:endParaRPr lang="en-US" smtClean="0"/>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2082" name="Picture 4"/>
          <p:cNvPicPr>
            <a:picLocks noChangeAspect="1" noChangeArrowheads="1"/>
          </p:cNvPicPr>
          <p:nvPr/>
        </p:nvPicPr>
        <p:blipFill>
          <a:blip r:embed="rId2" cstate="print"/>
          <a:srcRect/>
          <a:stretch>
            <a:fillRect/>
          </a:stretch>
        </p:blipFill>
        <p:spPr bwMode="auto">
          <a:xfrm>
            <a:off x="0" y="425450"/>
            <a:ext cx="8828088" cy="6432550"/>
          </a:xfrm>
          <a:prstGeom prst="rect">
            <a:avLst/>
          </a:prstGeom>
          <a:noFill/>
          <a:ln w="12700">
            <a:noFill/>
            <a:miter lim="800000"/>
            <a:headEnd type="none" w="sm" len="sm"/>
            <a:tailEnd type="none" w="sm" len="sm"/>
          </a:ln>
        </p:spPr>
      </p:pic>
      <p:sp>
        <p:nvSpPr>
          <p:cNvPr id="2" name="TextBox 1"/>
          <p:cNvSpPr txBox="1"/>
          <p:nvPr/>
        </p:nvSpPr>
        <p:spPr>
          <a:xfrm>
            <a:off x="467544" y="6111096"/>
            <a:ext cx="8283037" cy="461665"/>
          </a:xfrm>
          <a:prstGeom prst="rect">
            <a:avLst/>
          </a:prstGeom>
          <a:noFill/>
        </p:spPr>
        <p:txBody>
          <a:bodyPr wrap="none" rtlCol="0">
            <a:spAutoFit/>
          </a:bodyPr>
          <a:lstStyle/>
          <a:p>
            <a:r>
              <a:rPr lang="en-GB" b="1" dirty="0" smtClean="0">
                <a:solidFill>
                  <a:schemeClr val="tx1"/>
                </a:solidFill>
                <a:latin typeface="Tahoma" pitchFamily="34" charset="0"/>
                <a:ea typeface="Tahoma" pitchFamily="34" charset="0"/>
                <a:cs typeface="Tahoma" pitchFamily="34" charset="0"/>
              </a:rPr>
              <a:t>An Example Goal System for a Police Force in the UK</a:t>
            </a:r>
            <a:endParaRPr lang="en-GB" b="1" dirty="0">
              <a:solidFill>
                <a:schemeClr val="tx1"/>
              </a:solidFill>
              <a:latin typeface="Tahoma" pitchFamily="34" charset="0"/>
              <a:ea typeface="Tahoma" pitchFamily="34" charset="0"/>
              <a:cs typeface="Tahoma" pitchFamily="34" charset="0"/>
            </a:endParaRPr>
          </a:p>
        </p:txBody>
      </p:sp>
      <p:sp>
        <p:nvSpPr>
          <p:cNvPr id="3" name="TextBox 2"/>
          <p:cNvSpPr txBox="1"/>
          <p:nvPr/>
        </p:nvSpPr>
        <p:spPr>
          <a:xfrm>
            <a:off x="251520" y="692696"/>
            <a:ext cx="6001964" cy="523220"/>
          </a:xfrm>
          <a:prstGeom prst="rect">
            <a:avLst/>
          </a:prstGeom>
          <a:noFill/>
        </p:spPr>
        <p:txBody>
          <a:bodyPr wrap="none" rtlCol="0">
            <a:spAutoFit/>
          </a:bodyPr>
          <a:lstStyle/>
          <a:p>
            <a:r>
              <a:rPr lang="en-GB" sz="2800" b="1"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Developing SSI Text from a Map</a:t>
            </a:r>
            <a:endParaRPr lang="en-GB" sz="2800" b="1" dirty="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5" name="TextBox 4"/>
          <p:cNvSpPr txBox="1"/>
          <p:nvPr/>
        </p:nvSpPr>
        <p:spPr>
          <a:xfrm>
            <a:off x="251520" y="1556792"/>
            <a:ext cx="2768515" cy="646331"/>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p135 for process</a:t>
            </a:r>
          </a:p>
          <a:p>
            <a:r>
              <a:rPr lang="en-GB" sz="1800" i="1" dirty="0">
                <a:solidFill>
                  <a:srgbClr val="00B050"/>
                </a:solidFill>
                <a:latin typeface="Tahoma" pitchFamily="34" charset="0"/>
                <a:ea typeface="Tahoma" pitchFamily="34" charset="0"/>
                <a:cs typeface="Tahoma" pitchFamily="34" charset="0"/>
              </a:rPr>
              <a:t>a</a:t>
            </a:r>
            <a:r>
              <a:rPr lang="en-GB" sz="1800" i="1" dirty="0" smtClean="0">
                <a:solidFill>
                  <a:srgbClr val="00B050"/>
                </a:solidFill>
                <a:latin typeface="Tahoma" pitchFamily="34" charset="0"/>
                <a:ea typeface="Tahoma" pitchFamily="34" charset="0"/>
                <a:cs typeface="Tahoma" pitchFamily="34" charset="0"/>
              </a:rPr>
              <a:t>nd another example</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17704214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TextBox 2"/>
          <p:cNvSpPr txBox="1">
            <a:spLocks noChangeArrowheads="1"/>
          </p:cNvSpPr>
          <p:nvPr/>
        </p:nvSpPr>
        <p:spPr bwMode="auto">
          <a:xfrm>
            <a:off x="268288" y="620688"/>
            <a:ext cx="7947025" cy="5893921"/>
          </a:xfrm>
          <a:prstGeom prst="rect">
            <a:avLst/>
          </a:prstGeom>
          <a:noFill/>
          <a:ln w="9525">
            <a:noFill/>
            <a:miter lim="800000"/>
            <a:headEnd/>
            <a:tailEnd/>
          </a:ln>
        </p:spPr>
        <p:txBody>
          <a:bodyPr>
            <a:spAutoFit/>
          </a:bodyPr>
          <a:lstStyle/>
          <a:p>
            <a:r>
              <a:rPr lang="en-GB" sz="1200" b="1" dirty="0">
                <a:solidFill>
                  <a:schemeClr val="tx1"/>
                </a:solidFill>
              </a:rPr>
              <a:t>Draft Statement of Objectives (Strategic Intent)</a:t>
            </a:r>
            <a:endParaRPr lang="en-GB" sz="1200" dirty="0">
              <a:solidFill>
                <a:schemeClr val="tx1"/>
              </a:solidFill>
            </a:endParaRPr>
          </a:p>
          <a:p>
            <a:r>
              <a:rPr lang="en-GB" sz="1200" dirty="0">
                <a:solidFill>
                  <a:schemeClr val="tx1"/>
                </a:solidFill>
              </a:rPr>
              <a:t> </a:t>
            </a:r>
          </a:p>
          <a:p>
            <a:r>
              <a:rPr lang="en-GB" sz="1100" dirty="0">
                <a:solidFill>
                  <a:schemeClr val="tx1"/>
                </a:solidFill>
              </a:rPr>
              <a:t>We will WORK TOGETHER TO BUILD SAFER COMMUNITIES</a:t>
            </a:r>
          </a:p>
          <a:p>
            <a:r>
              <a:rPr lang="en-GB" sz="1100" dirty="0">
                <a:solidFill>
                  <a:schemeClr val="tx1"/>
                </a:solidFill>
              </a:rPr>
              <a:t>By </a:t>
            </a:r>
          </a:p>
          <a:p>
            <a:r>
              <a:rPr lang="en-GB" sz="1100" dirty="0">
                <a:solidFill>
                  <a:schemeClr val="tx1"/>
                </a:solidFill>
              </a:rPr>
              <a:t>PREVENT crime; DETECT crime; MAINTAIN ORDER; ensure communities have CONFIDENCE; ENHANCE delivery AND gain RESPECT – police BY CONSENT</a:t>
            </a:r>
          </a:p>
          <a:p>
            <a:r>
              <a:rPr lang="en-GB" sz="1100" dirty="0">
                <a:solidFill>
                  <a:schemeClr val="tx1"/>
                </a:solidFill>
              </a:rPr>
              <a:t> </a:t>
            </a:r>
          </a:p>
          <a:p>
            <a:r>
              <a:rPr lang="en-GB" sz="1100" dirty="0">
                <a:solidFill>
                  <a:schemeClr val="tx1"/>
                </a:solidFill>
              </a:rPr>
              <a:t>We will gain CONFIDENCE </a:t>
            </a:r>
          </a:p>
          <a:p>
            <a:r>
              <a:rPr lang="en-GB" sz="1100" dirty="0">
                <a:solidFill>
                  <a:schemeClr val="tx1"/>
                </a:solidFill>
              </a:rPr>
              <a:t>By</a:t>
            </a:r>
          </a:p>
          <a:p>
            <a:r>
              <a:rPr lang="en-GB" sz="1100" dirty="0">
                <a:solidFill>
                  <a:schemeClr val="tx1"/>
                </a:solidFill>
              </a:rPr>
              <a:t>Provide APPROPRIATE responses; meet NEEDS OF THE COMMUNITIES; strengthen VISIBLE ACCESSIBLE policing, and develop PARTNERSHIP WORKING.</a:t>
            </a:r>
          </a:p>
          <a:p>
            <a:r>
              <a:rPr lang="en-GB" sz="1100" dirty="0">
                <a:solidFill>
                  <a:schemeClr val="tx1"/>
                </a:solidFill>
              </a:rPr>
              <a:t> </a:t>
            </a:r>
          </a:p>
          <a:p>
            <a:r>
              <a:rPr lang="en-GB" sz="1100" dirty="0">
                <a:solidFill>
                  <a:schemeClr val="tx1"/>
                </a:solidFill>
              </a:rPr>
              <a:t>And we will MAINTAIN ORDER AND PREVENT crime through PARTNERSHIP WORKING</a:t>
            </a:r>
          </a:p>
          <a:p>
            <a:r>
              <a:rPr lang="en-GB" sz="1100" dirty="0">
                <a:solidFill>
                  <a:schemeClr val="tx1"/>
                </a:solidFill>
              </a:rPr>
              <a:t> </a:t>
            </a:r>
          </a:p>
          <a:p>
            <a:r>
              <a:rPr lang="en-GB" sz="1100" dirty="0">
                <a:solidFill>
                  <a:schemeClr val="tx1"/>
                </a:solidFill>
              </a:rPr>
              <a:t>Provide APPROPRIATE response </a:t>
            </a:r>
          </a:p>
          <a:p>
            <a:r>
              <a:rPr lang="en-GB" sz="1100" dirty="0">
                <a:solidFill>
                  <a:schemeClr val="tx1"/>
                </a:solidFill>
              </a:rPr>
              <a:t>By</a:t>
            </a:r>
          </a:p>
          <a:p>
            <a:r>
              <a:rPr lang="en-GB" sz="1100" dirty="0">
                <a:solidFill>
                  <a:schemeClr val="tx1"/>
                </a:solidFill>
              </a:rPr>
              <a:t>TREAT EVERYONE FAIRLY; MANAGE ALL REQUESTS EFFICIENTLY AND EFFECTIVELY</a:t>
            </a:r>
          </a:p>
          <a:p>
            <a:r>
              <a:rPr lang="en-GB" sz="1100" dirty="0">
                <a:solidFill>
                  <a:schemeClr val="tx1"/>
                </a:solidFill>
              </a:rPr>
              <a:t> </a:t>
            </a:r>
          </a:p>
          <a:p>
            <a:r>
              <a:rPr lang="en-GB" sz="1100" dirty="0">
                <a:solidFill>
                  <a:schemeClr val="tx1"/>
                </a:solidFill>
              </a:rPr>
              <a:t>ENHANCE delivery </a:t>
            </a:r>
          </a:p>
          <a:p>
            <a:r>
              <a:rPr lang="en-GB" sz="1100" dirty="0">
                <a:solidFill>
                  <a:schemeClr val="tx1"/>
                </a:solidFill>
              </a:rPr>
              <a:t>By</a:t>
            </a:r>
          </a:p>
          <a:p>
            <a:r>
              <a:rPr lang="en-GB" sz="1100" dirty="0">
                <a:solidFill>
                  <a:schemeClr val="tx1"/>
                </a:solidFill>
              </a:rPr>
              <a:t>MODERNISE; </a:t>
            </a:r>
          </a:p>
          <a:p>
            <a:r>
              <a:rPr lang="en-GB" sz="1100" dirty="0">
                <a:solidFill>
                  <a:schemeClr val="tx1"/>
                </a:solidFill>
              </a:rPr>
              <a:t>By</a:t>
            </a:r>
          </a:p>
          <a:p>
            <a:r>
              <a:rPr lang="en-GB" sz="1100" dirty="0">
                <a:solidFill>
                  <a:schemeClr val="tx1"/>
                </a:solidFill>
              </a:rPr>
              <a:t>IMPROVE SYSTEMS </a:t>
            </a:r>
          </a:p>
          <a:p>
            <a:r>
              <a:rPr lang="en-GB" sz="1100" dirty="0">
                <a:solidFill>
                  <a:schemeClr val="tx1"/>
                </a:solidFill>
              </a:rPr>
              <a:t> </a:t>
            </a:r>
          </a:p>
          <a:p>
            <a:r>
              <a:rPr lang="en-GB" sz="1100" dirty="0">
                <a:solidFill>
                  <a:schemeClr val="tx1"/>
                </a:solidFill>
              </a:rPr>
              <a:t>However,</a:t>
            </a:r>
          </a:p>
          <a:p>
            <a:r>
              <a:rPr lang="en-GB" sz="1100" dirty="0" err="1">
                <a:solidFill>
                  <a:schemeClr val="tx1"/>
                </a:solidFill>
              </a:rPr>
              <a:t>WORKing</a:t>
            </a:r>
            <a:r>
              <a:rPr lang="en-GB" sz="1100" dirty="0">
                <a:solidFill>
                  <a:schemeClr val="tx1"/>
                </a:solidFill>
              </a:rPr>
              <a:t> TOGETHER TO BUILD SAFER COMMUNITIES </a:t>
            </a:r>
          </a:p>
          <a:p>
            <a:r>
              <a:rPr lang="en-GB" sz="1100" dirty="0">
                <a:solidFill>
                  <a:schemeClr val="tx1"/>
                </a:solidFill>
              </a:rPr>
              <a:t>Will be aided by</a:t>
            </a:r>
          </a:p>
          <a:p>
            <a:r>
              <a:rPr lang="en-GB" sz="1100" dirty="0">
                <a:solidFill>
                  <a:schemeClr val="tx1"/>
                </a:solidFill>
              </a:rPr>
              <a:t>become the LEADER; gain PROFESSIONAL RECOGNITION; seen as a MODEL, CONTRIBUTE TO NATIONAL PRIORITIES</a:t>
            </a:r>
          </a:p>
          <a:p>
            <a:r>
              <a:rPr lang="en-GB" sz="1100" dirty="0">
                <a:solidFill>
                  <a:schemeClr val="tx1"/>
                </a:solidFill>
              </a:rPr>
              <a:t> </a:t>
            </a:r>
          </a:p>
          <a:p>
            <a:r>
              <a:rPr lang="en-GB" sz="1100" dirty="0">
                <a:solidFill>
                  <a:schemeClr val="tx1"/>
                </a:solidFill>
              </a:rPr>
              <a:t>To become the LEADER </a:t>
            </a:r>
          </a:p>
          <a:p>
            <a:r>
              <a:rPr lang="en-GB" sz="1100" dirty="0">
                <a:solidFill>
                  <a:schemeClr val="tx1"/>
                </a:solidFill>
              </a:rPr>
              <a:t>By</a:t>
            </a:r>
          </a:p>
          <a:p>
            <a:r>
              <a:rPr lang="en-GB" sz="1100" dirty="0">
                <a:solidFill>
                  <a:schemeClr val="tx1"/>
                </a:solidFill>
              </a:rPr>
              <a:t>INNOVATIVE through EMPOWER; MODERNISE through IMPROVE SYSTEMS, SECURE BEST VALUE through MANAGE ALL REQUESTS EFFICIENTLY AND EFFECTIVELY; HIGH CALIBRE through HIGH MORALE</a:t>
            </a:r>
          </a:p>
          <a:p>
            <a:endParaRPr lang="en-GB" sz="1200" dirty="0">
              <a:solidFill>
                <a:schemeClr val="tx1"/>
              </a:solidFill>
            </a:endParaRPr>
          </a:p>
        </p:txBody>
      </p:sp>
      <p:sp>
        <p:nvSpPr>
          <p:cNvPr id="3" name="TextBox 2"/>
          <p:cNvSpPr txBox="1"/>
          <p:nvPr/>
        </p:nvSpPr>
        <p:spPr>
          <a:xfrm>
            <a:off x="251520" y="97468"/>
            <a:ext cx="7973658" cy="461665"/>
          </a:xfrm>
          <a:prstGeom prst="rect">
            <a:avLst/>
          </a:prstGeom>
          <a:noFill/>
        </p:spPr>
        <p:txBody>
          <a:bodyPr wrap="none" rtlCol="0">
            <a:spAutoFit/>
          </a:bodyPr>
          <a:lstStyle/>
          <a:p>
            <a:r>
              <a:rPr lang="en-GB" b="1"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Developing a Goals SSI Text from a Map: first step</a:t>
            </a:r>
            <a:endParaRPr lang="en-GB" b="1" dirty="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410051752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Text Box 4"/>
          <p:cNvSpPr txBox="1">
            <a:spLocks noChangeArrowheads="1"/>
          </p:cNvSpPr>
          <p:nvPr/>
        </p:nvSpPr>
        <p:spPr bwMode="auto">
          <a:xfrm>
            <a:off x="314737" y="1628800"/>
            <a:ext cx="8361719" cy="4339650"/>
          </a:xfrm>
          <a:prstGeom prst="rect">
            <a:avLst/>
          </a:prstGeom>
          <a:noFill/>
          <a:ln w="12700">
            <a:noFill/>
            <a:miter lim="800000"/>
            <a:headEnd type="none" w="sm" len="sm"/>
            <a:tailEnd type="none" w="sm" len="sm"/>
          </a:ln>
        </p:spPr>
        <p:txBody>
          <a:bodyPr wrap="square">
            <a:spAutoFit/>
          </a:bodyPr>
          <a:lstStyle/>
          <a:p>
            <a:r>
              <a:rPr lang="en-GB" sz="1200" dirty="0">
                <a:solidFill>
                  <a:schemeClr val="tx1"/>
                </a:solidFill>
              </a:rPr>
              <a:t>We will </a:t>
            </a:r>
            <a:r>
              <a:rPr lang="en-GB" sz="1200" b="1" dirty="0">
                <a:solidFill>
                  <a:schemeClr val="tx1"/>
                </a:solidFill>
              </a:rPr>
              <a:t>WORK TOGETHER TO BUILD SAFER COMMUNITIES</a:t>
            </a:r>
            <a:r>
              <a:rPr lang="en-GB" sz="1200" dirty="0">
                <a:solidFill>
                  <a:schemeClr val="tx1"/>
                </a:solidFill>
              </a:rPr>
              <a:t> and </a:t>
            </a:r>
            <a:r>
              <a:rPr lang="en-GB" sz="1200" b="1" dirty="0">
                <a:solidFill>
                  <a:schemeClr val="tx1"/>
                </a:solidFill>
              </a:rPr>
              <a:t>CONTRIBUTE TO THE WELL-BEING of our citizens</a:t>
            </a:r>
            <a:r>
              <a:rPr lang="en-GB" sz="1200" b="1" dirty="0" smtClean="0">
                <a:solidFill>
                  <a:schemeClr val="tx1"/>
                </a:solidFill>
              </a:rPr>
              <a:t>.</a:t>
            </a:r>
          </a:p>
          <a:p>
            <a:endParaRPr lang="en-GB" sz="1200" dirty="0">
              <a:solidFill>
                <a:schemeClr val="tx1"/>
              </a:solidFill>
            </a:endParaRPr>
          </a:p>
          <a:p>
            <a:r>
              <a:rPr lang="en-GB" sz="1200" dirty="0">
                <a:solidFill>
                  <a:schemeClr val="tx1"/>
                </a:solidFill>
              </a:rPr>
              <a:t>By </a:t>
            </a:r>
            <a:r>
              <a:rPr lang="en-GB" sz="1200" b="1" dirty="0">
                <a:solidFill>
                  <a:schemeClr val="tx1"/>
                </a:solidFill>
              </a:rPr>
              <a:t>preventing crime</a:t>
            </a:r>
            <a:r>
              <a:rPr lang="en-GB" sz="1200" dirty="0">
                <a:solidFill>
                  <a:schemeClr val="tx1"/>
                </a:solidFill>
              </a:rPr>
              <a:t>, and </a:t>
            </a:r>
            <a:r>
              <a:rPr lang="en-GB" sz="1200" b="1" dirty="0">
                <a:solidFill>
                  <a:schemeClr val="tx1"/>
                </a:solidFill>
              </a:rPr>
              <a:t>inspiring and reassuring the public/community</a:t>
            </a:r>
            <a:r>
              <a:rPr lang="en-GB" sz="1200" dirty="0">
                <a:solidFill>
                  <a:schemeClr val="tx1"/>
                </a:solidFill>
              </a:rPr>
              <a:t> beyond [managing] crime and disorder within the bounds of possibility/capability</a:t>
            </a:r>
            <a:r>
              <a:rPr lang="en-GB" sz="1200" dirty="0" smtClean="0">
                <a:solidFill>
                  <a:schemeClr val="tx1"/>
                </a:solidFill>
              </a:rPr>
              <a:t>.</a:t>
            </a:r>
          </a:p>
          <a:p>
            <a:endParaRPr lang="en-GB" sz="1200" dirty="0">
              <a:solidFill>
                <a:schemeClr val="tx1"/>
              </a:solidFill>
            </a:endParaRPr>
          </a:p>
          <a:p>
            <a:r>
              <a:rPr lang="en-GB" sz="1200" dirty="0">
                <a:solidFill>
                  <a:schemeClr val="tx1"/>
                </a:solidFill>
              </a:rPr>
              <a:t>We will inspire and reassure by </a:t>
            </a:r>
            <a:r>
              <a:rPr lang="en-GB" sz="1200" b="1" dirty="0">
                <a:solidFill>
                  <a:schemeClr val="tx1"/>
                </a:solidFill>
              </a:rPr>
              <a:t>detecting crime</a:t>
            </a:r>
            <a:r>
              <a:rPr lang="en-GB" sz="1200" dirty="0">
                <a:solidFill>
                  <a:schemeClr val="tx1"/>
                </a:solidFill>
              </a:rPr>
              <a:t>; </a:t>
            </a:r>
            <a:r>
              <a:rPr lang="en-GB" sz="1200" b="1" dirty="0">
                <a:solidFill>
                  <a:schemeClr val="tx1"/>
                </a:solidFill>
              </a:rPr>
              <a:t>maintaining order</a:t>
            </a:r>
            <a:r>
              <a:rPr lang="en-GB" sz="1200" dirty="0">
                <a:solidFill>
                  <a:schemeClr val="tx1"/>
                </a:solidFill>
              </a:rPr>
              <a:t>; and ensuring communities have </a:t>
            </a:r>
            <a:r>
              <a:rPr lang="en-GB" sz="1200" b="1" dirty="0">
                <a:solidFill>
                  <a:schemeClr val="tx1"/>
                </a:solidFill>
              </a:rPr>
              <a:t>confidence in the abilities of the Police</a:t>
            </a:r>
            <a:r>
              <a:rPr lang="en-GB" sz="1200" dirty="0">
                <a:solidFill>
                  <a:schemeClr val="tx1"/>
                </a:solidFill>
              </a:rPr>
              <a:t>; by </a:t>
            </a:r>
            <a:r>
              <a:rPr lang="en-GB" sz="1200" b="1" dirty="0">
                <a:solidFill>
                  <a:schemeClr val="tx1"/>
                </a:solidFill>
              </a:rPr>
              <a:t>strengthening visible, accessible, locally known and visible policing </a:t>
            </a:r>
            <a:r>
              <a:rPr lang="en-GB" sz="1200" dirty="0">
                <a:solidFill>
                  <a:schemeClr val="tx1"/>
                </a:solidFill>
              </a:rPr>
              <a:t>and</a:t>
            </a:r>
            <a:r>
              <a:rPr lang="en-GB" sz="1200" b="1" dirty="0">
                <a:solidFill>
                  <a:schemeClr val="tx1"/>
                </a:solidFill>
              </a:rPr>
              <a:t> meeting the ‘reasonable’ needs of the communities </a:t>
            </a:r>
            <a:r>
              <a:rPr lang="en-GB" sz="1200" dirty="0">
                <a:solidFill>
                  <a:schemeClr val="tx1"/>
                </a:solidFill>
              </a:rPr>
              <a:t>within the Strathclyde Police area and beyond with respect to policing</a:t>
            </a:r>
            <a:r>
              <a:rPr lang="en-GB" sz="1200" b="1" dirty="0">
                <a:solidFill>
                  <a:schemeClr val="tx1"/>
                </a:solidFill>
              </a:rPr>
              <a:t>.</a:t>
            </a:r>
            <a:endParaRPr lang="en-GB" sz="1200" dirty="0">
              <a:solidFill>
                <a:schemeClr val="tx1"/>
              </a:solidFill>
            </a:endParaRPr>
          </a:p>
          <a:p>
            <a:r>
              <a:rPr lang="en-GB" sz="1200" dirty="0">
                <a:solidFill>
                  <a:schemeClr val="tx1"/>
                </a:solidFill>
              </a:rPr>
              <a:t>We will also inspire and reassure by </a:t>
            </a:r>
            <a:r>
              <a:rPr lang="en-GB" sz="1200" b="1" dirty="0">
                <a:solidFill>
                  <a:schemeClr val="tx1"/>
                </a:solidFill>
              </a:rPr>
              <a:t>enhancing our ability to deliver on public expectations and concerns</a:t>
            </a:r>
            <a:r>
              <a:rPr lang="en-GB" sz="1200" dirty="0">
                <a:solidFill>
                  <a:schemeClr val="tx1"/>
                </a:solidFill>
              </a:rPr>
              <a:t> and </a:t>
            </a:r>
            <a:r>
              <a:rPr lang="en-GB" sz="1200" b="1" dirty="0">
                <a:solidFill>
                  <a:schemeClr val="tx1"/>
                </a:solidFill>
              </a:rPr>
              <a:t>maintaining the respect of the community – policing by consent</a:t>
            </a:r>
            <a:r>
              <a:rPr lang="en-GB" sz="1200" dirty="0">
                <a:solidFill>
                  <a:schemeClr val="tx1"/>
                </a:solidFill>
              </a:rPr>
              <a:t> (which is absolutely crucial</a:t>
            </a:r>
            <a:r>
              <a:rPr lang="en-GB" sz="1200" dirty="0" smtClean="0">
                <a:solidFill>
                  <a:schemeClr val="tx1"/>
                </a:solidFill>
              </a:rPr>
              <a:t>).</a:t>
            </a:r>
          </a:p>
          <a:p>
            <a:endParaRPr lang="en-GB" sz="1200" dirty="0">
              <a:solidFill>
                <a:schemeClr val="tx1"/>
              </a:solidFill>
            </a:endParaRPr>
          </a:p>
          <a:p>
            <a:r>
              <a:rPr lang="en-GB" sz="1200" dirty="0">
                <a:solidFill>
                  <a:schemeClr val="tx1"/>
                </a:solidFill>
              </a:rPr>
              <a:t>We will </a:t>
            </a:r>
            <a:r>
              <a:rPr lang="en-GB" sz="1200" b="1" dirty="0">
                <a:solidFill>
                  <a:schemeClr val="tx1"/>
                </a:solidFill>
              </a:rPr>
              <a:t>ensure communities have</a:t>
            </a:r>
            <a:r>
              <a:rPr lang="en-GB" sz="1200" dirty="0">
                <a:solidFill>
                  <a:schemeClr val="tx1"/>
                </a:solidFill>
              </a:rPr>
              <a:t> </a:t>
            </a:r>
            <a:r>
              <a:rPr lang="en-GB" sz="1200" b="1" dirty="0">
                <a:solidFill>
                  <a:schemeClr val="tx1"/>
                </a:solidFill>
              </a:rPr>
              <a:t>confidence in the abilities of the Police</a:t>
            </a:r>
            <a:r>
              <a:rPr lang="en-GB" sz="1200" dirty="0">
                <a:solidFill>
                  <a:schemeClr val="tx1"/>
                </a:solidFill>
              </a:rPr>
              <a:t> by </a:t>
            </a:r>
            <a:r>
              <a:rPr lang="en-GB" sz="1200" b="1" dirty="0">
                <a:solidFill>
                  <a:schemeClr val="tx1"/>
                </a:solidFill>
              </a:rPr>
              <a:t>developing stronger community partnership working</a:t>
            </a:r>
            <a:r>
              <a:rPr lang="en-GB" sz="1200" dirty="0">
                <a:solidFill>
                  <a:schemeClr val="tx1"/>
                </a:solidFill>
              </a:rPr>
              <a:t> (particularly with respect to Local Authorities).  This will also help </a:t>
            </a:r>
            <a:r>
              <a:rPr lang="en-GB" sz="1200" b="1" dirty="0">
                <a:solidFill>
                  <a:schemeClr val="tx1"/>
                </a:solidFill>
              </a:rPr>
              <a:t>inspire and reassure the public/community</a:t>
            </a:r>
            <a:r>
              <a:rPr lang="en-GB" sz="1200" dirty="0">
                <a:solidFill>
                  <a:schemeClr val="tx1"/>
                </a:solidFill>
              </a:rPr>
              <a:t> and achieve the </a:t>
            </a:r>
            <a:r>
              <a:rPr lang="en-GB" sz="1200" b="1" dirty="0">
                <a:solidFill>
                  <a:schemeClr val="tx1"/>
                </a:solidFill>
              </a:rPr>
              <a:t>maintenance of order</a:t>
            </a:r>
            <a:r>
              <a:rPr lang="en-GB" sz="1200" dirty="0">
                <a:solidFill>
                  <a:schemeClr val="tx1"/>
                </a:solidFill>
              </a:rPr>
              <a:t> and </a:t>
            </a:r>
            <a:r>
              <a:rPr lang="en-GB" sz="1200" b="1" dirty="0">
                <a:solidFill>
                  <a:schemeClr val="tx1"/>
                </a:solidFill>
              </a:rPr>
              <a:t>prevention of crime</a:t>
            </a:r>
            <a:r>
              <a:rPr lang="en-GB" sz="1200" dirty="0">
                <a:solidFill>
                  <a:schemeClr val="tx1"/>
                </a:solidFill>
              </a:rPr>
              <a:t>.</a:t>
            </a:r>
          </a:p>
          <a:p>
            <a:r>
              <a:rPr lang="en-GB" sz="1200" dirty="0">
                <a:solidFill>
                  <a:schemeClr val="tx1"/>
                </a:solidFill>
              </a:rPr>
              <a:t>We will also </a:t>
            </a:r>
            <a:r>
              <a:rPr lang="en-GB" sz="1200" b="1" dirty="0">
                <a:solidFill>
                  <a:schemeClr val="tx1"/>
                </a:solidFill>
              </a:rPr>
              <a:t>ensure communities have</a:t>
            </a:r>
            <a:r>
              <a:rPr lang="en-GB" sz="1200" dirty="0">
                <a:solidFill>
                  <a:schemeClr val="tx1"/>
                </a:solidFill>
              </a:rPr>
              <a:t> </a:t>
            </a:r>
            <a:r>
              <a:rPr lang="en-GB" sz="1200" b="1" dirty="0">
                <a:solidFill>
                  <a:schemeClr val="tx1"/>
                </a:solidFill>
              </a:rPr>
              <a:t>confidence in the abilities of the Police </a:t>
            </a:r>
            <a:r>
              <a:rPr lang="en-GB" sz="1200" dirty="0">
                <a:solidFill>
                  <a:schemeClr val="tx1"/>
                </a:solidFill>
              </a:rPr>
              <a:t>by</a:t>
            </a:r>
            <a:r>
              <a:rPr lang="en-GB" sz="1200" b="1" dirty="0">
                <a:solidFill>
                  <a:schemeClr val="tx1"/>
                </a:solidFill>
              </a:rPr>
              <a:t> </a:t>
            </a:r>
            <a:r>
              <a:rPr lang="en-GB" sz="1200" dirty="0">
                <a:solidFill>
                  <a:schemeClr val="tx1"/>
                </a:solidFill>
              </a:rPr>
              <a:t>enabling our partners as well as us to</a:t>
            </a:r>
            <a:r>
              <a:rPr lang="en-GB" sz="1200" b="1" dirty="0">
                <a:solidFill>
                  <a:schemeClr val="tx1"/>
                </a:solidFill>
              </a:rPr>
              <a:t> provide an appropriate response in all circumstances </a:t>
            </a:r>
            <a:r>
              <a:rPr lang="en-GB" sz="1200" dirty="0">
                <a:solidFill>
                  <a:schemeClr val="tx1"/>
                </a:solidFill>
              </a:rPr>
              <a:t>by </a:t>
            </a:r>
            <a:r>
              <a:rPr lang="en-GB" sz="1200" b="1" dirty="0">
                <a:solidFill>
                  <a:schemeClr val="tx1"/>
                </a:solidFill>
              </a:rPr>
              <a:t>treating everyone fairly </a:t>
            </a:r>
            <a:r>
              <a:rPr lang="en-GB" sz="1200" dirty="0">
                <a:solidFill>
                  <a:schemeClr val="tx1"/>
                </a:solidFill>
              </a:rPr>
              <a:t>and being mindful of individual needs, which contribute to our </a:t>
            </a:r>
            <a:r>
              <a:rPr lang="en-GB" sz="1200" b="1" dirty="0">
                <a:solidFill>
                  <a:schemeClr val="tx1"/>
                </a:solidFill>
              </a:rPr>
              <a:t>meeting the ‘reasonable’ needs of the communities</a:t>
            </a:r>
            <a:r>
              <a:rPr lang="en-GB" sz="1200" b="1" dirty="0" smtClean="0">
                <a:solidFill>
                  <a:schemeClr val="tx1"/>
                </a:solidFill>
              </a:rPr>
              <a:t>.</a:t>
            </a:r>
          </a:p>
          <a:p>
            <a:endParaRPr lang="en-GB" sz="1200" dirty="0">
              <a:solidFill>
                <a:schemeClr val="tx1"/>
              </a:solidFill>
            </a:endParaRPr>
          </a:p>
          <a:p>
            <a:r>
              <a:rPr lang="en-GB" sz="1200" dirty="0">
                <a:solidFill>
                  <a:schemeClr val="tx1"/>
                </a:solidFill>
              </a:rPr>
              <a:t>We shall strive to </a:t>
            </a:r>
            <a:r>
              <a:rPr lang="en-GB" sz="1200" b="1" dirty="0">
                <a:solidFill>
                  <a:schemeClr val="tx1"/>
                </a:solidFill>
              </a:rPr>
              <a:t>enhance our ability to deliver on public expectations and concerns </a:t>
            </a:r>
            <a:r>
              <a:rPr lang="en-GB" sz="1200" dirty="0">
                <a:solidFill>
                  <a:schemeClr val="tx1"/>
                </a:solidFill>
              </a:rPr>
              <a:t>by ensuring we</a:t>
            </a:r>
            <a:r>
              <a:rPr lang="en-GB" sz="1200" b="1" dirty="0">
                <a:solidFill>
                  <a:schemeClr val="tx1"/>
                </a:solidFill>
              </a:rPr>
              <a:t> manage all requests for service efficiently and effectively </a:t>
            </a:r>
            <a:r>
              <a:rPr lang="en-GB" sz="1200" dirty="0">
                <a:solidFill>
                  <a:schemeClr val="tx1"/>
                </a:solidFill>
              </a:rPr>
              <a:t>and</a:t>
            </a:r>
            <a:r>
              <a:rPr lang="en-GB" sz="1200" b="1" dirty="0">
                <a:solidFill>
                  <a:schemeClr val="tx1"/>
                </a:solidFill>
              </a:rPr>
              <a:t> modernising, adapting to changing demands and actively managing changes in the environment.</a:t>
            </a:r>
            <a:endParaRPr lang="en-GB" sz="1200" dirty="0">
              <a:solidFill>
                <a:schemeClr val="tx1"/>
              </a:solidFill>
            </a:endParaRPr>
          </a:p>
          <a:p>
            <a:r>
              <a:rPr lang="en-GB" sz="1200" dirty="0">
                <a:solidFill>
                  <a:schemeClr val="tx1"/>
                </a:solidFill>
              </a:rPr>
              <a:t>We will do this by</a:t>
            </a:r>
            <a:r>
              <a:rPr lang="en-GB" sz="1200" b="1" dirty="0">
                <a:solidFill>
                  <a:schemeClr val="tx1"/>
                </a:solidFill>
              </a:rPr>
              <a:t> empowering all of our people </a:t>
            </a:r>
            <a:r>
              <a:rPr lang="en-GB" sz="1200" dirty="0">
                <a:solidFill>
                  <a:schemeClr val="tx1"/>
                </a:solidFill>
              </a:rPr>
              <a:t>and </a:t>
            </a:r>
            <a:r>
              <a:rPr lang="en-GB" sz="1200" b="1" dirty="0">
                <a:solidFill>
                  <a:schemeClr val="tx1"/>
                </a:solidFill>
              </a:rPr>
              <a:t>continuously improving systems and processes.</a:t>
            </a:r>
          </a:p>
        </p:txBody>
      </p:sp>
      <p:sp>
        <p:nvSpPr>
          <p:cNvPr id="3" name="TextBox 2"/>
          <p:cNvSpPr txBox="1"/>
          <p:nvPr/>
        </p:nvSpPr>
        <p:spPr>
          <a:xfrm>
            <a:off x="284475" y="401542"/>
            <a:ext cx="8379217" cy="830997"/>
          </a:xfrm>
          <a:prstGeom prst="rect">
            <a:avLst/>
          </a:prstGeom>
          <a:noFill/>
        </p:spPr>
        <p:txBody>
          <a:bodyPr wrap="none" rtlCol="0">
            <a:spAutoFit/>
          </a:bodyPr>
          <a:lstStyle/>
          <a:p>
            <a:r>
              <a:rPr lang="en-GB" sz="2800" b="1"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Developing SSI Text from a Map: second step</a:t>
            </a:r>
          </a:p>
          <a:p>
            <a:r>
              <a:rPr lang="en-GB" sz="1800" b="1"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Note minimum connecting text at this stage</a:t>
            </a:r>
            <a:endParaRPr lang="en-GB" sz="1800" b="1" dirty="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360219776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Assignment: Part 2</a:t>
            </a:r>
            <a:endParaRPr lang="en-GB" dirty="0"/>
          </a:p>
        </p:txBody>
      </p:sp>
      <p:sp>
        <p:nvSpPr>
          <p:cNvPr id="3" name="Content Placeholder 2"/>
          <p:cNvSpPr>
            <a:spLocks noGrp="1"/>
          </p:cNvSpPr>
          <p:nvPr>
            <p:ph idx="1"/>
          </p:nvPr>
        </p:nvSpPr>
        <p:spPr>
          <a:xfrm>
            <a:off x="755576" y="2060848"/>
            <a:ext cx="7772400" cy="4114800"/>
          </a:xfrm>
        </p:spPr>
        <p:txBody>
          <a:bodyPr/>
          <a:lstStyle/>
          <a:p>
            <a:r>
              <a:rPr lang="en-GB" sz="4000" dirty="0"/>
              <a:t>Save DE </a:t>
            </a:r>
            <a:r>
              <a:rPr lang="en-GB" sz="4000" dirty="0" smtClean="0"/>
              <a:t>model</a:t>
            </a:r>
          </a:p>
          <a:p>
            <a:pPr lvl="1"/>
            <a:r>
              <a:rPr lang="en-GB" sz="3600" dirty="0" smtClean="0"/>
              <a:t>File name= ‘group </a:t>
            </a:r>
            <a:r>
              <a:rPr lang="en-GB" sz="3600" dirty="0" err="1" smtClean="0"/>
              <a:t>name’_PU</a:t>
            </a:r>
            <a:endParaRPr lang="en-GB" sz="3600" dirty="0" smtClean="0"/>
          </a:p>
          <a:p>
            <a:r>
              <a:rPr lang="en-GB" sz="4000" dirty="0" smtClean="0"/>
              <a:t>Write and Save SSI</a:t>
            </a:r>
          </a:p>
          <a:p>
            <a:r>
              <a:rPr lang="en-GB" sz="4000" dirty="0" smtClean="0"/>
              <a:t>Write </a:t>
            </a:r>
            <a:r>
              <a:rPr lang="en-GB" sz="4000" dirty="0"/>
              <a:t>Reflections piece</a:t>
            </a:r>
          </a:p>
        </p:txBody>
      </p:sp>
      <p:sp>
        <p:nvSpPr>
          <p:cNvPr id="4" name="TextBox 3"/>
          <p:cNvSpPr txBox="1"/>
          <p:nvPr/>
        </p:nvSpPr>
        <p:spPr>
          <a:xfrm>
            <a:off x="5292080" y="1484784"/>
            <a:ext cx="3588355"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assignment details slides</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11659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4146" name="Rectangle 2"/>
          <p:cNvSpPr>
            <a:spLocks noGrp="1" noChangeArrowheads="1"/>
          </p:cNvSpPr>
          <p:nvPr>
            <p:ph type="title"/>
          </p:nvPr>
        </p:nvSpPr>
        <p:spPr>
          <a:xfrm>
            <a:off x="683568" y="116632"/>
            <a:ext cx="7759700" cy="1149350"/>
          </a:xfrm>
        </p:spPr>
        <p:txBody>
          <a:bodyPr/>
          <a:lstStyle/>
          <a:p>
            <a:pPr algn="ctr">
              <a:defRPr/>
            </a:pPr>
            <a:r>
              <a:rPr lang="en-GB" sz="2400" dirty="0" smtClean="0"/>
              <a:t>Making Strategy</a:t>
            </a:r>
            <a:br>
              <a:rPr lang="en-GB" sz="2400" dirty="0" smtClean="0"/>
            </a:br>
            <a:r>
              <a:rPr lang="en-GB" sz="2400" dirty="0" smtClean="0"/>
              <a:t>in 4x~3hr </a:t>
            </a:r>
            <a:r>
              <a:rPr lang="en-GB" sz="2400" dirty="0"/>
              <a:t>w</a:t>
            </a:r>
            <a:r>
              <a:rPr lang="en-GB" sz="2400" dirty="0" smtClean="0"/>
              <a:t>orkshops (2 days)…. </a:t>
            </a:r>
            <a:br>
              <a:rPr lang="en-GB" sz="2400" dirty="0" smtClean="0"/>
            </a:br>
            <a:r>
              <a:rPr lang="en-GB" sz="2400" dirty="0" smtClean="0"/>
              <a:t>Or single half day workshops</a:t>
            </a:r>
          </a:p>
        </p:txBody>
      </p:sp>
      <p:sp>
        <p:nvSpPr>
          <p:cNvPr id="97283" name="Rectangle 3"/>
          <p:cNvSpPr>
            <a:spLocks noGrp="1" noChangeArrowheads="1"/>
          </p:cNvSpPr>
          <p:nvPr>
            <p:ph type="body" idx="1"/>
          </p:nvPr>
        </p:nvSpPr>
        <p:spPr>
          <a:xfrm>
            <a:off x="323528" y="1412776"/>
            <a:ext cx="8496944" cy="4114800"/>
          </a:xfrm>
        </p:spPr>
        <p:txBody>
          <a:bodyPr/>
          <a:lstStyle/>
          <a:p>
            <a:pPr>
              <a:lnSpc>
                <a:spcPct val="90000"/>
              </a:lnSpc>
            </a:pPr>
            <a:r>
              <a:rPr lang="en-GB" sz="2000" dirty="0" smtClean="0">
                <a:solidFill>
                  <a:schemeClr val="bg1">
                    <a:lumMod val="75000"/>
                  </a:schemeClr>
                </a:solidFill>
              </a:rPr>
              <a:t>Workshop 1 – morning</a:t>
            </a:r>
          </a:p>
          <a:p>
            <a:pPr lvl="1"/>
            <a:r>
              <a:rPr lang="en-GB" sz="1800" dirty="0">
                <a:solidFill>
                  <a:schemeClr val="bg1">
                    <a:lumMod val="75000"/>
                  </a:schemeClr>
                </a:solidFill>
              </a:rPr>
              <a:t>Strategy as the </a:t>
            </a:r>
            <a:r>
              <a:rPr lang="en-GB" sz="1800" dirty="0" smtClean="0">
                <a:solidFill>
                  <a:schemeClr val="bg1">
                    <a:lumMod val="75000"/>
                  </a:schemeClr>
                </a:solidFill>
              </a:rPr>
              <a:t>Prioritisation and </a:t>
            </a:r>
            <a:r>
              <a:rPr lang="en-GB" sz="1800" dirty="0">
                <a:solidFill>
                  <a:schemeClr val="bg1">
                    <a:lumMod val="75000"/>
                  </a:schemeClr>
                </a:solidFill>
              </a:rPr>
              <a:t>Management of Key </a:t>
            </a:r>
            <a:r>
              <a:rPr lang="en-GB" sz="1800" dirty="0" smtClean="0">
                <a:solidFill>
                  <a:schemeClr val="bg1">
                    <a:lumMod val="75000"/>
                  </a:schemeClr>
                </a:solidFill>
              </a:rPr>
              <a:t>Issues</a:t>
            </a:r>
          </a:p>
          <a:p>
            <a:pPr lvl="1"/>
            <a:r>
              <a:rPr lang="en-GB" sz="1800" dirty="0" smtClean="0">
                <a:solidFill>
                  <a:schemeClr val="bg1">
                    <a:lumMod val="75000"/>
                  </a:schemeClr>
                </a:solidFill>
              </a:rPr>
              <a:t>Statement of Strategic Intent</a:t>
            </a:r>
          </a:p>
          <a:p>
            <a:pPr>
              <a:lnSpc>
                <a:spcPct val="90000"/>
              </a:lnSpc>
            </a:pPr>
            <a:r>
              <a:rPr lang="en-GB" sz="2000" dirty="0" smtClean="0"/>
              <a:t>Workshop </a:t>
            </a:r>
            <a:r>
              <a:rPr lang="en-GB" sz="2000" dirty="0"/>
              <a:t>2</a:t>
            </a:r>
            <a:r>
              <a:rPr lang="en-GB" sz="2000" dirty="0" smtClean="0"/>
              <a:t> </a:t>
            </a:r>
            <a:r>
              <a:rPr lang="en-GB" sz="2000" dirty="0"/>
              <a:t>– </a:t>
            </a:r>
            <a:r>
              <a:rPr lang="en-GB" sz="2000" dirty="0" smtClean="0"/>
              <a:t>afternoon</a:t>
            </a:r>
          </a:p>
          <a:p>
            <a:pPr lvl="1"/>
            <a:r>
              <a:rPr lang="en-GB" sz="1800" dirty="0">
                <a:solidFill>
                  <a:srgbClr val="FF0000"/>
                </a:solidFill>
              </a:rPr>
              <a:t>Strategy as Purpose: </a:t>
            </a:r>
            <a:r>
              <a:rPr lang="en-GB" sz="1800" dirty="0" smtClean="0">
                <a:solidFill>
                  <a:srgbClr val="FF0000"/>
                </a:solidFill>
              </a:rPr>
              <a:t>Agreeing Goals </a:t>
            </a:r>
            <a:r>
              <a:rPr lang="en-GB" sz="1800" dirty="0">
                <a:solidFill>
                  <a:srgbClr val="FF0000"/>
                </a:solidFill>
              </a:rPr>
              <a:t>and Aspirations for </a:t>
            </a:r>
            <a:r>
              <a:rPr lang="en-GB" sz="1800" dirty="0" smtClean="0">
                <a:solidFill>
                  <a:srgbClr val="FF0000"/>
                </a:solidFill>
              </a:rPr>
              <a:t>the Organisation</a:t>
            </a:r>
          </a:p>
          <a:p>
            <a:pPr lvl="1"/>
            <a:r>
              <a:rPr lang="en-GB" sz="1800" dirty="0" smtClean="0">
                <a:solidFill>
                  <a:srgbClr val="FF0000"/>
                </a:solidFill>
              </a:rPr>
              <a:t>Statement </a:t>
            </a:r>
            <a:r>
              <a:rPr lang="en-GB" sz="1800" dirty="0">
                <a:solidFill>
                  <a:srgbClr val="FF0000"/>
                </a:solidFill>
              </a:rPr>
              <a:t>of Strategic </a:t>
            </a:r>
            <a:r>
              <a:rPr lang="en-GB" sz="1800" dirty="0" smtClean="0">
                <a:solidFill>
                  <a:srgbClr val="FF0000"/>
                </a:solidFill>
              </a:rPr>
              <a:t>Intent</a:t>
            </a:r>
            <a:endParaRPr lang="en-GB" sz="1800" dirty="0">
              <a:solidFill>
                <a:srgbClr val="FF0000"/>
              </a:solidFill>
            </a:endParaRPr>
          </a:p>
          <a:p>
            <a:pPr>
              <a:lnSpc>
                <a:spcPct val="90000"/>
              </a:lnSpc>
            </a:pPr>
            <a:r>
              <a:rPr lang="en-GB" sz="2000" dirty="0" smtClean="0">
                <a:solidFill>
                  <a:schemeClr val="bg1">
                    <a:lumMod val="75000"/>
                  </a:schemeClr>
                </a:solidFill>
              </a:rPr>
              <a:t>Workshop </a:t>
            </a:r>
            <a:r>
              <a:rPr lang="en-GB" sz="2000" dirty="0">
                <a:solidFill>
                  <a:schemeClr val="bg1">
                    <a:lumMod val="75000"/>
                  </a:schemeClr>
                </a:solidFill>
              </a:rPr>
              <a:t>3</a:t>
            </a:r>
            <a:r>
              <a:rPr lang="en-GB" sz="2000" dirty="0" smtClean="0">
                <a:solidFill>
                  <a:schemeClr val="bg1">
                    <a:lumMod val="75000"/>
                  </a:schemeClr>
                </a:solidFill>
              </a:rPr>
              <a:t> – morning</a:t>
            </a:r>
          </a:p>
          <a:p>
            <a:pPr lvl="1">
              <a:lnSpc>
                <a:spcPct val="90000"/>
              </a:lnSpc>
            </a:pPr>
            <a:r>
              <a:rPr lang="en-GB" sz="1800" dirty="0" smtClean="0">
                <a:solidFill>
                  <a:schemeClr val="bg1">
                    <a:lumMod val="75000"/>
                  </a:schemeClr>
                </a:solidFill>
              </a:rPr>
              <a:t>Strategy as Competitive advantage </a:t>
            </a:r>
          </a:p>
          <a:p>
            <a:pPr lvl="1">
              <a:lnSpc>
                <a:spcPct val="90000"/>
              </a:lnSpc>
            </a:pPr>
            <a:r>
              <a:rPr lang="en-GB" sz="1800" dirty="0">
                <a:solidFill>
                  <a:schemeClr val="bg1">
                    <a:lumMod val="75000"/>
                  </a:schemeClr>
                </a:solidFill>
              </a:rPr>
              <a:t>Statement of Strategic </a:t>
            </a:r>
            <a:r>
              <a:rPr lang="en-GB" sz="1800" dirty="0" smtClean="0">
                <a:solidFill>
                  <a:schemeClr val="bg1">
                    <a:lumMod val="75000"/>
                  </a:schemeClr>
                </a:solidFill>
              </a:rPr>
              <a:t>Intent</a:t>
            </a:r>
          </a:p>
          <a:p>
            <a:pPr>
              <a:lnSpc>
                <a:spcPct val="90000"/>
              </a:lnSpc>
            </a:pPr>
            <a:r>
              <a:rPr lang="en-GB" sz="2000" dirty="0">
                <a:solidFill>
                  <a:schemeClr val="bg1">
                    <a:lumMod val="75000"/>
                  </a:schemeClr>
                </a:solidFill>
              </a:rPr>
              <a:t>Workshop </a:t>
            </a:r>
            <a:r>
              <a:rPr lang="en-GB" sz="2000" dirty="0" smtClean="0">
                <a:solidFill>
                  <a:schemeClr val="bg1">
                    <a:lumMod val="75000"/>
                  </a:schemeClr>
                </a:solidFill>
              </a:rPr>
              <a:t>4 </a:t>
            </a:r>
            <a:r>
              <a:rPr lang="en-GB" sz="2000" dirty="0">
                <a:solidFill>
                  <a:schemeClr val="bg1">
                    <a:lumMod val="75000"/>
                  </a:schemeClr>
                </a:solidFill>
              </a:rPr>
              <a:t>– </a:t>
            </a:r>
            <a:r>
              <a:rPr lang="en-GB" sz="2000" dirty="0" smtClean="0">
                <a:solidFill>
                  <a:schemeClr val="bg1">
                    <a:lumMod val="75000"/>
                  </a:schemeClr>
                </a:solidFill>
              </a:rPr>
              <a:t>afternoon</a:t>
            </a:r>
            <a:endParaRPr lang="en-GB" sz="2000" dirty="0">
              <a:solidFill>
                <a:schemeClr val="bg1">
                  <a:lumMod val="75000"/>
                </a:schemeClr>
              </a:solidFill>
            </a:endParaRPr>
          </a:p>
          <a:p>
            <a:pPr lvl="1">
              <a:lnSpc>
                <a:spcPct val="90000"/>
              </a:lnSpc>
            </a:pPr>
            <a:r>
              <a:rPr lang="en-GB" sz="1800" dirty="0" smtClean="0">
                <a:solidFill>
                  <a:schemeClr val="bg1">
                    <a:lumMod val="75000"/>
                  </a:schemeClr>
                </a:solidFill>
              </a:rPr>
              <a:t>Strategy as Stakeholder Management</a:t>
            </a:r>
          </a:p>
          <a:p>
            <a:pPr lvl="1">
              <a:lnSpc>
                <a:spcPct val="90000"/>
              </a:lnSpc>
            </a:pPr>
            <a:r>
              <a:rPr lang="en-GB" sz="1800" dirty="0" smtClean="0">
                <a:solidFill>
                  <a:schemeClr val="bg1">
                    <a:lumMod val="75000"/>
                  </a:schemeClr>
                </a:solidFill>
              </a:rPr>
              <a:t>Statement of Strategic Intent</a:t>
            </a:r>
          </a:p>
          <a:p>
            <a:pPr>
              <a:lnSpc>
                <a:spcPct val="90000"/>
              </a:lnSpc>
            </a:pPr>
            <a:r>
              <a:rPr lang="en-GB" sz="2000" dirty="0" smtClean="0">
                <a:solidFill>
                  <a:schemeClr val="bg1">
                    <a:lumMod val="75000"/>
                  </a:schemeClr>
                </a:solidFill>
              </a:rPr>
              <a:t>DELIVERABLE OVERALL: </a:t>
            </a:r>
          </a:p>
          <a:p>
            <a:pPr lvl="1">
              <a:lnSpc>
                <a:spcPct val="90000"/>
              </a:lnSpc>
            </a:pPr>
            <a:r>
              <a:rPr lang="en-GB" sz="1800" dirty="0" smtClean="0">
                <a:solidFill>
                  <a:schemeClr val="bg1">
                    <a:lumMod val="75000"/>
                  </a:schemeClr>
                </a:solidFill>
              </a:rPr>
              <a:t>Statement of strategic intent (SSI) encompassing: issue management, purpose, competitive advantage, stakeholder management</a:t>
            </a:r>
          </a:p>
        </p:txBody>
      </p:sp>
    </p:spTree>
    <p:extLst>
      <p:ext uri="{BB962C8B-B14F-4D97-AF65-F5344CB8AC3E}">
        <p14:creationId xmlns:p14="http://schemas.microsoft.com/office/powerpoint/2010/main" xmlns="" val="3318491775"/>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22" name="Picture 3"/>
          <p:cNvPicPr>
            <a:picLocks noChangeAspect="1" noChangeArrowheads="1"/>
          </p:cNvPicPr>
          <p:nvPr/>
        </p:nvPicPr>
        <p:blipFill>
          <a:blip r:embed="rId2" cstate="print"/>
          <a:srcRect/>
          <a:stretch>
            <a:fillRect/>
          </a:stretch>
        </p:blipFill>
        <p:spPr bwMode="auto">
          <a:xfrm>
            <a:off x="-1443038" y="180975"/>
            <a:ext cx="10380663" cy="5605463"/>
          </a:xfrm>
          <a:prstGeom prst="rect">
            <a:avLst/>
          </a:prstGeom>
          <a:noFill/>
          <a:ln w="12700">
            <a:noFill/>
            <a:miter lim="800000"/>
            <a:headEnd type="none" w="sm" len="sm"/>
            <a:tailEnd type="none" w="sm" len="sm"/>
          </a:ln>
        </p:spPr>
      </p:pic>
      <p:sp>
        <p:nvSpPr>
          <p:cNvPr id="81923" name="TextBox 3"/>
          <p:cNvSpPr txBox="1">
            <a:spLocks noChangeArrowheads="1"/>
          </p:cNvSpPr>
          <p:nvPr/>
        </p:nvSpPr>
        <p:spPr bwMode="auto">
          <a:xfrm>
            <a:off x="3714750" y="4572000"/>
            <a:ext cx="5145088" cy="461963"/>
          </a:xfrm>
          <a:prstGeom prst="rect">
            <a:avLst/>
          </a:prstGeom>
          <a:noFill/>
          <a:ln w="9525">
            <a:noFill/>
            <a:miter lim="800000"/>
            <a:headEnd/>
            <a:tailEnd/>
          </a:ln>
        </p:spPr>
        <p:txBody>
          <a:bodyPr wrap="none">
            <a:spAutoFit/>
          </a:bodyPr>
          <a:lstStyle/>
          <a:p>
            <a:r>
              <a:rPr lang="en-GB" b="1" dirty="0">
                <a:solidFill>
                  <a:schemeClr val="tx1"/>
                </a:solidFill>
                <a:latin typeface="Tahoma" pitchFamily="34" charset="0"/>
                <a:cs typeface="Tahoma" pitchFamily="34" charset="0"/>
              </a:rPr>
              <a:t>The Structure of a Goals System</a:t>
            </a:r>
          </a:p>
        </p:txBody>
      </p:sp>
      <p:sp>
        <p:nvSpPr>
          <p:cNvPr id="4" name="TextBox 3"/>
          <p:cNvSpPr txBox="1"/>
          <p:nvPr/>
        </p:nvSpPr>
        <p:spPr>
          <a:xfrm>
            <a:off x="5302986" y="3140968"/>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p115</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39552" y="1052736"/>
            <a:ext cx="7753544" cy="5157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TextBox 2"/>
          <p:cNvSpPr txBox="1"/>
          <p:nvPr/>
        </p:nvSpPr>
        <p:spPr>
          <a:xfrm>
            <a:off x="6692253" y="52547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p115</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3727532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836297026"/>
      </p:ext>
    </p:extLst>
  </p:cSld>
  <p:clrMapOvr>
    <a:masterClrMapping/>
  </p:clrMapOvr>
</p:sld>
</file>

<file path=ppt/theme/theme1.xml><?xml version="1.0" encoding="utf-8"?>
<a:theme xmlns:a="http://schemas.openxmlformats.org/drawingml/2006/main" name="multbars">
  <a:themeElements>
    <a:clrScheme name="">
      <a:dk1>
        <a:srgbClr val="000000"/>
      </a:dk1>
      <a:lt1>
        <a:srgbClr val="FFFFFF"/>
      </a:lt1>
      <a:dk2>
        <a:srgbClr val="000000"/>
      </a:dk2>
      <a:lt2>
        <a:srgbClr val="000000"/>
      </a:lt2>
      <a:accent1>
        <a:srgbClr val="FFFFFF"/>
      </a:accent1>
      <a:accent2>
        <a:srgbClr val="114FFB"/>
      </a:accent2>
      <a:accent3>
        <a:srgbClr val="FFFFFF"/>
      </a:accent3>
      <a:accent4>
        <a:srgbClr val="000000"/>
      </a:accent4>
      <a:accent5>
        <a:srgbClr val="FFFFFF"/>
      </a:accent5>
      <a:accent6>
        <a:srgbClr val="0E47E3"/>
      </a:accent6>
      <a:hlink>
        <a:srgbClr val="CECECE"/>
      </a:hlink>
      <a:folHlink>
        <a:srgbClr val="8CF4EA"/>
      </a:folHlink>
    </a:clrScheme>
    <a:fontScheme name="multbar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rgbClr val="790015"/>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rgbClr val="790015"/>
            </a:solidFill>
            <a:effectLst/>
            <a:latin typeface="Times New Roman" pitchFamily="18" charset="0"/>
          </a:defRPr>
        </a:defPPr>
      </a:lstStyle>
    </a:lnDef>
  </a:objectDefaults>
  <a:extraClrSchemeLst>
    <a:extraClrScheme>
      <a:clrScheme name="multbars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ultbar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multbars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ultbars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ultbars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ultbars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multbars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c:\powerpnt\template\sldshow\multbars.ppt</Template>
  <TotalTime>10180</TotalTime>
  <Pages>107</Pages>
  <Words>4517</Words>
  <Application>Microsoft Office PowerPoint</Application>
  <PresentationFormat>On-screen Show (4:3)</PresentationFormat>
  <Paragraphs>528</Paragraphs>
  <Slides>55</Slides>
  <Notes>12</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multbars</vt:lpstr>
      <vt:lpstr>Slide 1</vt:lpstr>
      <vt:lpstr>Slide 2</vt:lpstr>
      <vt:lpstr>Making Strategy:  Mapping Out Strategic Success Chapters 5 and 6  Strategy as Purpose:  Agreeing Goals and Aspirations for the Organisation  Fran Ackermann and Colin Eden</vt:lpstr>
      <vt:lpstr>Please note, these slides are designed to be used in addition to the book:  Making Strategy: Mapping Out Strategic Success. by Ackermann &amp; Eden, Sage, 2011</vt:lpstr>
      <vt:lpstr>  Strategic Management is about agreeing which goals to practically focus energy, cash, effort, emotion </vt:lpstr>
      <vt:lpstr>Making Strategy in 4x~3hr workshops (2 days)….  Or single half day workshops</vt:lpstr>
      <vt:lpstr>Slide 7</vt:lpstr>
      <vt:lpstr>Slide 8</vt:lpstr>
      <vt:lpstr>Slide 9</vt:lpstr>
      <vt:lpstr>Reverse Engineering a published goals system Page 149-156</vt:lpstr>
      <vt:lpstr>Slide 11</vt:lpstr>
      <vt:lpstr>Slide 12</vt:lpstr>
      <vt:lpstr>Slide 13</vt:lpstr>
      <vt:lpstr>Slide 14</vt:lpstr>
      <vt:lpstr>Slide 15</vt:lpstr>
      <vt:lpstr>Slide 16</vt:lpstr>
      <vt:lpstr>Slide 17</vt:lpstr>
      <vt:lpstr>Try it… Reverse Engineer the published goals for Glasgow </vt:lpstr>
      <vt:lpstr>Slide 19</vt:lpstr>
      <vt:lpstr>Slide 20</vt:lpstr>
      <vt:lpstr>Slide 21</vt:lpstr>
      <vt:lpstr>The timing…</vt:lpstr>
      <vt:lpstr>Slide 23</vt:lpstr>
      <vt:lpstr>Creating a Goals System: Starting ‘from Scratch’ Page 156-160 </vt:lpstr>
      <vt:lpstr>STARTING QUESTION: "what should be the purpose of the organisation for the next x years?"</vt:lpstr>
      <vt:lpstr>Round-Robin: Suggested goals for an Institute for Science (note that the reference numbering from Decision Explorer implies that some suggested goals were merged with others and some deleted) </vt:lpstr>
      <vt:lpstr>Candidate goals after reduction by elimination of those statements now later regarded as strategies not goals</vt:lpstr>
      <vt:lpstr>Slide 28</vt:lpstr>
      <vt:lpstr>Try it…</vt:lpstr>
      <vt:lpstr>The timing…</vt:lpstr>
      <vt:lpstr>Slide 31</vt:lpstr>
      <vt:lpstr>Strategy Making Workshop Strategic issues to emergent goals Page 161-168</vt:lpstr>
      <vt:lpstr>Slide 33</vt:lpstr>
      <vt:lpstr>Building the Emergent Goals System</vt:lpstr>
      <vt:lpstr>Building the Emergent Goals System </vt:lpstr>
      <vt:lpstr>Building the Emergent Goals System</vt:lpstr>
      <vt:lpstr>Slide 37</vt:lpstr>
      <vt:lpstr>Slide 38</vt:lpstr>
      <vt:lpstr>Try it…</vt:lpstr>
      <vt:lpstr>Slide 40</vt:lpstr>
      <vt:lpstr>Try it…</vt:lpstr>
      <vt:lpstr>The timing…</vt:lpstr>
      <vt:lpstr>Slide 43</vt:lpstr>
      <vt:lpstr>Refining the goals system… Page 168-end of chapter</vt:lpstr>
      <vt:lpstr>Compare emergent goals, published (reverse engineered) goals, and goals from scratch</vt:lpstr>
      <vt:lpstr>Elaborating the Goals System</vt:lpstr>
      <vt:lpstr>Elaborating the Goals System</vt:lpstr>
      <vt:lpstr>Slide 48</vt:lpstr>
      <vt:lpstr>‘SMART’ Goals are rarely helpful!</vt:lpstr>
      <vt:lpstr>Slide 50</vt:lpstr>
      <vt:lpstr>Try it…</vt:lpstr>
      <vt:lpstr>Slide 52</vt:lpstr>
      <vt:lpstr>Slide 53</vt:lpstr>
      <vt:lpstr>Slide 54</vt:lpstr>
      <vt:lpstr>Assignment: Part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DC's for Gavin</dc:title>
  <dc:subject>Strat Mgt</dc:subject>
  <dc:creator>Colin Eden</dc:creator>
  <cp:lastModifiedBy>rstitt</cp:lastModifiedBy>
  <cp:revision>688</cp:revision>
  <cp:lastPrinted>1998-04-26T20:00:16Z</cp:lastPrinted>
  <dcterms:created xsi:type="dcterms:W3CDTF">1995-11-07T07:29:30Z</dcterms:created>
  <dcterms:modified xsi:type="dcterms:W3CDTF">2011-09-20T13:26:00Z</dcterms:modified>
</cp:coreProperties>
</file>