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6"/>
  </p:notesMasterIdLst>
  <p:handoutMasterIdLst>
    <p:handoutMasterId r:id="rId17"/>
  </p:handoutMasterIdLst>
  <p:sldIdLst>
    <p:sldId id="727" r:id="rId2"/>
    <p:sldId id="728" r:id="rId3"/>
    <p:sldId id="717" r:id="rId4"/>
    <p:sldId id="726" r:id="rId5"/>
    <p:sldId id="709" r:id="rId6"/>
    <p:sldId id="720" r:id="rId7"/>
    <p:sldId id="711" r:id="rId8"/>
    <p:sldId id="712" r:id="rId9"/>
    <p:sldId id="724" r:id="rId10"/>
    <p:sldId id="707" r:id="rId11"/>
    <p:sldId id="721" r:id="rId12"/>
    <p:sldId id="722" r:id="rId13"/>
    <p:sldId id="719" r:id="rId14"/>
    <p:sldId id="723" r:id="rId15"/>
  </p:sldIdLst>
  <p:sldSz cx="9144000" cy="6858000" type="screen4x3"/>
  <p:notesSz cx="7099300" cy="10234613"/>
  <p:defaultTextStyle>
    <a:defPPr>
      <a:defRPr lang="en-US"/>
    </a:defPPr>
    <a:lvl1pPr algn="l" rtl="0" eaLnBrk="0" fontAlgn="base" hangingPunct="0">
      <a:spcBef>
        <a:spcPct val="0"/>
      </a:spcBef>
      <a:spcAft>
        <a:spcPct val="0"/>
      </a:spcAft>
      <a:defRPr sz="2400" kern="1200">
        <a:solidFill>
          <a:srgbClr val="790015"/>
        </a:solidFill>
        <a:latin typeface="Times New Roman" pitchFamily="18" charset="0"/>
        <a:ea typeface="+mn-ea"/>
        <a:cs typeface="+mn-cs"/>
      </a:defRPr>
    </a:lvl1pPr>
    <a:lvl2pPr marL="457200" algn="l" rtl="0" eaLnBrk="0" fontAlgn="base" hangingPunct="0">
      <a:spcBef>
        <a:spcPct val="0"/>
      </a:spcBef>
      <a:spcAft>
        <a:spcPct val="0"/>
      </a:spcAft>
      <a:defRPr sz="2400" kern="1200">
        <a:solidFill>
          <a:srgbClr val="790015"/>
        </a:solidFill>
        <a:latin typeface="Times New Roman" pitchFamily="18" charset="0"/>
        <a:ea typeface="+mn-ea"/>
        <a:cs typeface="+mn-cs"/>
      </a:defRPr>
    </a:lvl2pPr>
    <a:lvl3pPr marL="914400" algn="l" rtl="0" eaLnBrk="0" fontAlgn="base" hangingPunct="0">
      <a:spcBef>
        <a:spcPct val="0"/>
      </a:spcBef>
      <a:spcAft>
        <a:spcPct val="0"/>
      </a:spcAft>
      <a:defRPr sz="2400" kern="1200">
        <a:solidFill>
          <a:srgbClr val="790015"/>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rgbClr val="790015"/>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rgbClr val="790015"/>
        </a:solidFill>
        <a:latin typeface="Times New Roman" pitchFamily="18" charset="0"/>
        <a:ea typeface="+mn-ea"/>
        <a:cs typeface="+mn-cs"/>
      </a:defRPr>
    </a:lvl5pPr>
    <a:lvl6pPr marL="2286000" algn="l" defTabSz="914400" rtl="0" eaLnBrk="1" latinLnBrk="0" hangingPunct="1">
      <a:defRPr sz="2400" kern="1200">
        <a:solidFill>
          <a:srgbClr val="790015"/>
        </a:solidFill>
        <a:latin typeface="Times New Roman" pitchFamily="18" charset="0"/>
        <a:ea typeface="+mn-ea"/>
        <a:cs typeface="+mn-cs"/>
      </a:defRPr>
    </a:lvl6pPr>
    <a:lvl7pPr marL="2743200" algn="l" defTabSz="914400" rtl="0" eaLnBrk="1" latinLnBrk="0" hangingPunct="1">
      <a:defRPr sz="2400" kern="1200">
        <a:solidFill>
          <a:srgbClr val="790015"/>
        </a:solidFill>
        <a:latin typeface="Times New Roman" pitchFamily="18" charset="0"/>
        <a:ea typeface="+mn-ea"/>
        <a:cs typeface="+mn-cs"/>
      </a:defRPr>
    </a:lvl7pPr>
    <a:lvl8pPr marL="3200400" algn="l" defTabSz="914400" rtl="0" eaLnBrk="1" latinLnBrk="0" hangingPunct="1">
      <a:defRPr sz="2400" kern="1200">
        <a:solidFill>
          <a:srgbClr val="790015"/>
        </a:solidFill>
        <a:latin typeface="Times New Roman" pitchFamily="18" charset="0"/>
        <a:ea typeface="+mn-ea"/>
        <a:cs typeface="+mn-cs"/>
      </a:defRPr>
    </a:lvl8pPr>
    <a:lvl9pPr marL="3657600" algn="l" defTabSz="914400" rtl="0" eaLnBrk="1" latinLnBrk="0" hangingPunct="1">
      <a:defRPr sz="2400" kern="1200">
        <a:solidFill>
          <a:srgbClr val="790015"/>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clrMru>
    <a:srgbClr val="FF0000"/>
    <a:srgbClr val="BC3700"/>
    <a:srgbClr val="C03700"/>
    <a:srgbClr val="00FF00"/>
    <a:srgbClr val="790015"/>
    <a:srgbClr val="037C03"/>
    <a:srgbClr val="FC0128"/>
    <a:srgbClr val="00279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1229" autoAdjust="0"/>
  </p:normalViewPr>
  <p:slideViewPr>
    <p:cSldViewPr>
      <p:cViewPr>
        <p:scale>
          <a:sx n="60" d="100"/>
          <a:sy n="60" d="100"/>
        </p:scale>
        <p:origin x="-1344" y="-72"/>
      </p:cViewPr>
      <p:guideLst>
        <p:guide orient="horz" pos="2160"/>
        <p:guide pos="2880"/>
      </p:guideLst>
    </p:cSldViewPr>
  </p:slideViewPr>
  <p:outlineViewPr>
    <p:cViewPr>
      <p:scale>
        <a:sx n="33" d="100"/>
        <a:sy n="33" d="100"/>
      </p:scale>
      <p:origin x="0" y="0"/>
    </p:cViewPr>
    <p:sldLst>
      <p:sld r:id="rId1" collapse="1"/>
      <p:sld r:id="rId2" collapse="1"/>
      <p:sld r:id="rId3"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2" d="100"/>
          <a:sy n="52" d="100"/>
        </p:scale>
        <p:origin x="-1944" y="-72"/>
      </p:cViewPr>
      <p:guideLst>
        <p:guide orient="horz" pos="3224"/>
        <p:guide pos="2236"/>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slide" Target="slides/slide7.xml"/><Relationship Id="rId1"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9525"/>
            <a:ext cx="3076575" cy="479425"/>
          </a:xfrm>
          <a:prstGeom prst="rect">
            <a:avLst/>
          </a:prstGeom>
          <a:noFill/>
          <a:ln w="9525">
            <a:noFill/>
            <a:miter lim="800000"/>
            <a:headEnd/>
            <a:tailEnd/>
          </a:ln>
          <a:effectLst/>
        </p:spPr>
        <p:txBody>
          <a:bodyPr vert="horz" wrap="square" lIns="19006" tIns="0" rIns="19006" bIns="0" numCol="1" anchor="t" anchorCtr="0" compatLnSpc="1">
            <a:prstTxWarp prst="textNoShape">
              <a:avLst/>
            </a:prstTxWarp>
          </a:bodyPr>
          <a:lstStyle>
            <a:lvl1pPr defTabSz="911225">
              <a:defRPr sz="1000" i="1"/>
            </a:lvl1pPr>
          </a:lstStyle>
          <a:p>
            <a:pPr>
              <a:defRPr/>
            </a:pPr>
            <a:endParaRPr lang="en-US"/>
          </a:p>
        </p:txBody>
      </p:sp>
      <p:sp>
        <p:nvSpPr>
          <p:cNvPr id="3075" name="Rectangle 3"/>
          <p:cNvSpPr>
            <a:spLocks noGrp="1" noChangeArrowheads="1"/>
          </p:cNvSpPr>
          <p:nvPr>
            <p:ph type="dt" sz="quarter" idx="1"/>
          </p:nvPr>
        </p:nvSpPr>
        <p:spPr bwMode="auto">
          <a:xfrm>
            <a:off x="4022725" y="9525"/>
            <a:ext cx="3076575" cy="479425"/>
          </a:xfrm>
          <a:prstGeom prst="rect">
            <a:avLst/>
          </a:prstGeom>
          <a:noFill/>
          <a:ln w="9525">
            <a:noFill/>
            <a:miter lim="800000"/>
            <a:headEnd/>
            <a:tailEnd/>
          </a:ln>
          <a:effectLst/>
        </p:spPr>
        <p:txBody>
          <a:bodyPr vert="horz" wrap="square" lIns="19006" tIns="0" rIns="19006" bIns="0" numCol="1" anchor="t" anchorCtr="0" compatLnSpc="1">
            <a:prstTxWarp prst="textNoShape">
              <a:avLst/>
            </a:prstTxWarp>
          </a:bodyPr>
          <a:lstStyle>
            <a:lvl1pPr algn="r" defTabSz="911225">
              <a:defRPr sz="1000" i="1"/>
            </a:lvl1pPr>
          </a:lstStyle>
          <a:p>
            <a:pPr>
              <a:defRPr/>
            </a:pPr>
            <a:endParaRPr lang="en-US"/>
          </a:p>
        </p:txBody>
      </p:sp>
      <p:sp>
        <p:nvSpPr>
          <p:cNvPr id="3076" name="Rectangle 4"/>
          <p:cNvSpPr>
            <a:spLocks noGrp="1" noChangeArrowheads="1"/>
          </p:cNvSpPr>
          <p:nvPr>
            <p:ph type="ftr" sz="quarter" idx="2"/>
          </p:nvPr>
        </p:nvSpPr>
        <p:spPr bwMode="auto">
          <a:xfrm>
            <a:off x="0" y="9745663"/>
            <a:ext cx="3076575" cy="479425"/>
          </a:xfrm>
          <a:prstGeom prst="rect">
            <a:avLst/>
          </a:prstGeom>
          <a:noFill/>
          <a:ln w="9525">
            <a:noFill/>
            <a:miter lim="800000"/>
            <a:headEnd/>
            <a:tailEnd/>
          </a:ln>
          <a:effectLst/>
        </p:spPr>
        <p:txBody>
          <a:bodyPr vert="horz" wrap="square" lIns="19006" tIns="0" rIns="19006" bIns="0" numCol="1" anchor="b" anchorCtr="0" compatLnSpc="1">
            <a:prstTxWarp prst="textNoShape">
              <a:avLst/>
            </a:prstTxWarp>
          </a:bodyPr>
          <a:lstStyle>
            <a:lvl1pPr defTabSz="911225">
              <a:defRPr sz="1000" i="1"/>
            </a:lvl1pPr>
          </a:lstStyle>
          <a:p>
            <a:pPr>
              <a:defRPr/>
            </a:pPr>
            <a:endParaRPr lang="en-US"/>
          </a:p>
        </p:txBody>
      </p:sp>
      <p:sp>
        <p:nvSpPr>
          <p:cNvPr id="3077" name="Rectangle 5"/>
          <p:cNvSpPr>
            <a:spLocks noGrp="1" noChangeArrowheads="1"/>
          </p:cNvSpPr>
          <p:nvPr>
            <p:ph type="sldNum" sz="quarter" idx="3"/>
          </p:nvPr>
        </p:nvSpPr>
        <p:spPr bwMode="auto">
          <a:xfrm>
            <a:off x="4022725" y="9745663"/>
            <a:ext cx="3076575" cy="479425"/>
          </a:xfrm>
          <a:prstGeom prst="rect">
            <a:avLst/>
          </a:prstGeom>
          <a:noFill/>
          <a:ln w="9525">
            <a:noFill/>
            <a:miter lim="800000"/>
            <a:headEnd/>
            <a:tailEnd/>
          </a:ln>
          <a:effectLst/>
        </p:spPr>
        <p:txBody>
          <a:bodyPr vert="horz" wrap="square" lIns="19006" tIns="0" rIns="19006" bIns="0" numCol="1" anchor="b" anchorCtr="0" compatLnSpc="1">
            <a:prstTxWarp prst="textNoShape">
              <a:avLst/>
            </a:prstTxWarp>
          </a:bodyPr>
          <a:lstStyle>
            <a:lvl1pPr algn="r" defTabSz="911225">
              <a:defRPr sz="1000" i="1"/>
            </a:lvl1pPr>
          </a:lstStyle>
          <a:p>
            <a:pPr>
              <a:defRPr/>
            </a:pPr>
            <a:fld id="{44D04CE0-2843-41AA-813C-F72754667DCB}" type="slidenum">
              <a:rPr lang="en-US"/>
              <a:pPr>
                <a:defRPr/>
              </a:pPr>
              <a:t>‹#›</a:t>
            </a:fld>
            <a:endParaRPr lang="en-US"/>
          </a:p>
        </p:txBody>
      </p:sp>
    </p:spTree>
    <p:extLst>
      <p:ext uri="{BB962C8B-B14F-4D97-AF65-F5344CB8AC3E}">
        <p14:creationId xmlns:p14="http://schemas.microsoft.com/office/powerpoint/2010/main" xmlns="" val="27550944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9525"/>
            <a:ext cx="3076575" cy="479425"/>
          </a:xfrm>
          <a:prstGeom prst="rect">
            <a:avLst/>
          </a:prstGeom>
          <a:noFill/>
          <a:ln w="9525">
            <a:noFill/>
            <a:miter lim="800000"/>
            <a:headEnd/>
            <a:tailEnd/>
          </a:ln>
          <a:effectLst/>
        </p:spPr>
        <p:txBody>
          <a:bodyPr vert="horz" wrap="square" lIns="19006" tIns="0" rIns="19006" bIns="0" numCol="1" anchor="t" anchorCtr="0" compatLnSpc="1">
            <a:prstTxWarp prst="textNoShape">
              <a:avLst/>
            </a:prstTxWarp>
          </a:bodyPr>
          <a:lstStyle>
            <a:lvl1pPr defTabSz="911225">
              <a:defRPr sz="1000" i="1">
                <a:solidFill>
                  <a:schemeClr val="tx1"/>
                </a:solidFill>
              </a:defRPr>
            </a:lvl1pPr>
          </a:lstStyle>
          <a:p>
            <a:pPr>
              <a:defRPr/>
            </a:pPr>
            <a:endParaRPr lang="en-US"/>
          </a:p>
        </p:txBody>
      </p:sp>
      <p:sp>
        <p:nvSpPr>
          <p:cNvPr id="2051" name="Rectangle 3"/>
          <p:cNvSpPr>
            <a:spLocks noGrp="1" noChangeArrowheads="1"/>
          </p:cNvSpPr>
          <p:nvPr>
            <p:ph type="dt" idx="1"/>
          </p:nvPr>
        </p:nvSpPr>
        <p:spPr bwMode="auto">
          <a:xfrm>
            <a:off x="4022725" y="9525"/>
            <a:ext cx="3076575" cy="479425"/>
          </a:xfrm>
          <a:prstGeom prst="rect">
            <a:avLst/>
          </a:prstGeom>
          <a:noFill/>
          <a:ln w="9525">
            <a:noFill/>
            <a:miter lim="800000"/>
            <a:headEnd/>
            <a:tailEnd/>
          </a:ln>
          <a:effectLst/>
        </p:spPr>
        <p:txBody>
          <a:bodyPr vert="horz" wrap="square" lIns="19006" tIns="0" rIns="19006" bIns="0" numCol="1" anchor="t" anchorCtr="0" compatLnSpc="1">
            <a:prstTxWarp prst="textNoShape">
              <a:avLst/>
            </a:prstTxWarp>
          </a:bodyPr>
          <a:lstStyle>
            <a:lvl1pPr algn="r" defTabSz="911225">
              <a:defRPr sz="1000" i="1">
                <a:solidFill>
                  <a:schemeClr val="tx1"/>
                </a:solidFill>
              </a:defRPr>
            </a:lvl1pPr>
          </a:lstStyle>
          <a:p>
            <a:pPr>
              <a:defRPr/>
            </a:pPr>
            <a:endParaRPr lang="en-US"/>
          </a:p>
        </p:txBody>
      </p:sp>
      <p:sp>
        <p:nvSpPr>
          <p:cNvPr id="2052" name="Rectangle 4"/>
          <p:cNvSpPr>
            <a:spLocks noGrp="1" noChangeArrowheads="1"/>
          </p:cNvSpPr>
          <p:nvPr>
            <p:ph type="ftr" sz="quarter" idx="4"/>
          </p:nvPr>
        </p:nvSpPr>
        <p:spPr bwMode="auto">
          <a:xfrm>
            <a:off x="0" y="9745663"/>
            <a:ext cx="3076575" cy="479425"/>
          </a:xfrm>
          <a:prstGeom prst="rect">
            <a:avLst/>
          </a:prstGeom>
          <a:noFill/>
          <a:ln w="9525">
            <a:noFill/>
            <a:miter lim="800000"/>
            <a:headEnd/>
            <a:tailEnd/>
          </a:ln>
          <a:effectLst/>
        </p:spPr>
        <p:txBody>
          <a:bodyPr vert="horz" wrap="square" lIns="19006" tIns="0" rIns="19006" bIns="0" numCol="1" anchor="b" anchorCtr="0" compatLnSpc="1">
            <a:prstTxWarp prst="textNoShape">
              <a:avLst/>
            </a:prstTxWarp>
          </a:bodyPr>
          <a:lstStyle>
            <a:lvl1pPr defTabSz="911225">
              <a:defRPr sz="1000" i="1">
                <a:solidFill>
                  <a:schemeClr val="tx1"/>
                </a:solidFill>
              </a:defRPr>
            </a:lvl1pPr>
          </a:lstStyle>
          <a:p>
            <a:pPr>
              <a:defRPr/>
            </a:pPr>
            <a:endParaRPr lang="en-US"/>
          </a:p>
        </p:txBody>
      </p:sp>
      <p:sp>
        <p:nvSpPr>
          <p:cNvPr id="2053" name="Rectangle 5"/>
          <p:cNvSpPr>
            <a:spLocks noGrp="1" noChangeArrowheads="1"/>
          </p:cNvSpPr>
          <p:nvPr>
            <p:ph type="sldNum" sz="quarter" idx="5"/>
          </p:nvPr>
        </p:nvSpPr>
        <p:spPr bwMode="auto">
          <a:xfrm>
            <a:off x="4022725" y="9745663"/>
            <a:ext cx="3076575" cy="479425"/>
          </a:xfrm>
          <a:prstGeom prst="rect">
            <a:avLst/>
          </a:prstGeom>
          <a:noFill/>
          <a:ln w="9525">
            <a:noFill/>
            <a:miter lim="800000"/>
            <a:headEnd/>
            <a:tailEnd/>
          </a:ln>
          <a:effectLst/>
        </p:spPr>
        <p:txBody>
          <a:bodyPr vert="horz" wrap="square" lIns="19006" tIns="0" rIns="19006" bIns="0" numCol="1" anchor="b" anchorCtr="0" compatLnSpc="1">
            <a:prstTxWarp prst="textNoShape">
              <a:avLst/>
            </a:prstTxWarp>
          </a:bodyPr>
          <a:lstStyle>
            <a:lvl1pPr algn="r" defTabSz="911225">
              <a:defRPr sz="1000" i="1">
                <a:solidFill>
                  <a:schemeClr val="tx1"/>
                </a:solidFill>
              </a:defRPr>
            </a:lvl1pPr>
          </a:lstStyle>
          <a:p>
            <a:pPr>
              <a:defRPr/>
            </a:pPr>
            <a:fld id="{CF8A22A2-C9FA-4686-8E64-14DE7E3CB523}" type="slidenum">
              <a:rPr lang="en-US"/>
              <a:pPr>
                <a:defRPr/>
              </a:pPr>
              <a:t>‹#›</a:t>
            </a:fld>
            <a:endParaRPr lang="en-US"/>
          </a:p>
        </p:txBody>
      </p:sp>
      <p:sp>
        <p:nvSpPr>
          <p:cNvPr id="2054" name="Rectangle 6"/>
          <p:cNvSpPr>
            <a:spLocks noChangeArrowheads="1"/>
          </p:cNvSpPr>
          <p:nvPr/>
        </p:nvSpPr>
        <p:spPr bwMode="auto">
          <a:xfrm>
            <a:off x="4319588" y="9872663"/>
            <a:ext cx="2614612" cy="288925"/>
          </a:xfrm>
          <a:prstGeom prst="rect">
            <a:avLst/>
          </a:prstGeom>
          <a:noFill/>
          <a:ln w="9525">
            <a:noFill/>
            <a:miter lim="800000"/>
            <a:headEnd/>
            <a:tailEnd/>
          </a:ln>
          <a:effectLst/>
        </p:spPr>
        <p:txBody>
          <a:bodyPr wrap="none" lIns="91867" tIns="45934" rIns="91867" bIns="45934">
            <a:spAutoFit/>
          </a:bodyPr>
          <a:lstStyle/>
          <a:p>
            <a:pPr defTabSz="911225">
              <a:defRPr/>
            </a:pPr>
            <a:r>
              <a:rPr lang="en-US" sz="1200" i="1">
                <a:solidFill>
                  <a:schemeClr val="tx2"/>
                </a:solidFill>
                <a:effectLst>
                  <a:outerShdw blurRad="38100" dist="38100" dir="2700000" algn="tl">
                    <a:srgbClr val="C0C0C0"/>
                  </a:outerShdw>
                </a:effectLst>
              </a:rPr>
              <a:t>Strathclyde Business School, Glasgow</a:t>
            </a:r>
          </a:p>
        </p:txBody>
      </p:sp>
    </p:spTree>
    <p:extLst>
      <p:ext uri="{BB962C8B-B14F-4D97-AF65-F5344CB8AC3E}">
        <p14:creationId xmlns:p14="http://schemas.microsoft.com/office/powerpoint/2010/main" xmlns="" val="35318165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p:cNvSpPr>
          <p:nvPr>
            <p:ph type="sldImg"/>
          </p:nvPr>
        </p:nvSpPr>
        <p:spPr bwMode="auto">
          <a:xfrm>
            <a:off x="992188" y="768350"/>
            <a:ext cx="5114925" cy="3836988"/>
          </a:xfrm>
          <a:prstGeom prst="rect">
            <a:avLst/>
          </a:prstGeom>
          <a:noFill/>
          <a:ln w="12700">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4339" name="Notes Placeholder 2"/>
          <p:cNvSpPr>
            <a:spLocks noGrp="1"/>
          </p:cNvSpPr>
          <p:nvPr>
            <p:ph type="body" idx="1"/>
          </p:nvPr>
        </p:nvSpPr>
        <p:spPr bwMode="auto">
          <a:xfrm>
            <a:off x="709613" y="4860925"/>
            <a:ext cx="5680075" cy="4605338"/>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GB" smtClean="0"/>
              <a:t>We also need, in this set of slides, to explain the ‘rules’ about Intensive and LC session attendance. I think we had done this last year, right? </a:t>
            </a:r>
          </a:p>
        </p:txBody>
      </p:sp>
      <p:sp>
        <p:nvSpPr>
          <p:cNvPr id="1434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1225">
              <a:defRPr sz="2400">
                <a:solidFill>
                  <a:srgbClr val="790015"/>
                </a:solidFill>
                <a:latin typeface="Times New Roman" pitchFamily="18" charset="0"/>
              </a:defRPr>
            </a:lvl1pPr>
            <a:lvl2pPr marL="742950" indent="-285750" defTabSz="911225">
              <a:defRPr sz="2400">
                <a:solidFill>
                  <a:srgbClr val="790015"/>
                </a:solidFill>
                <a:latin typeface="Times New Roman" pitchFamily="18" charset="0"/>
              </a:defRPr>
            </a:lvl2pPr>
            <a:lvl3pPr marL="1143000" indent="-228600" defTabSz="911225">
              <a:defRPr sz="2400">
                <a:solidFill>
                  <a:srgbClr val="790015"/>
                </a:solidFill>
                <a:latin typeface="Times New Roman" pitchFamily="18" charset="0"/>
              </a:defRPr>
            </a:lvl3pPr>
            <a:lvl4pPr marL="1600200" indent="-228600" defTabSz="911225">
              <a:defRPr sz="2400">
                <a:solidFill>
                  <a:srgbClr val="790015"/>
                </a:solidFill>
                <a:latin typeface="Times New Roman" pitchFamily="18" charset="0"/>
              </a:defRPr>
            </a:lvl4pPr>
            <a:lvl5pPr marL="2057400" indent="-228600" defTabSz="911225">
              <a:defRPr sz="2400">
                <a:solidFill>
                  <a:srgbClr val="790015"/>
                </a:solidFill>
                <a:latin typeface="Times New Roman" pitchFamily="18" charset="0"/>
              </a:defRPr>
            </a:lvl5pPr>
            <a:lvl6pPr marL="2514600" indent="-228600" defTabSz="911225" eaLnBrk="0" fontAlgn="base" hangingPunct="0">
              <a:spcBef>
                <a:spcPct val="0"/>
              </a:spcBef>
              <a:spcAft>
                <a:spcPct val="0"/>
              </a:spcAft>
              <a:defRPr sz="2400">
                <a:solidFill>
                  <a:srgbClr val="790015"/>
                </a:solidFill>
                <a:latin typeface="Times New Roman" pitchFamily="18" charset="0"/>
              </a:defRPr>
            </a:lvl6pPr>
            <a:lvl7pPr marL="2971800" indent="-228600" defTabSz="911225" eaLnBrk="0" fontAlgn="base" hangingPunct="0">
              <a:spcBef>
                <a:spcPct val="0"/>
              </a:spcBef>
              <a:spcAft>
                <a:spcPct val="0"/>
              </a:spcAft>
              <a:defRPr sz="2400">
                <a:solidFill>
                  <a:srgbClr val="790015"/>
                </a:solidFill>
                <a:latin typeface="Times New Roman" pitchFamily="18" charset="0"/>
              </a:defRPr>
            </a:lvl7pPr>
            <a:lvl8pPr marL="3429000" indent="-228600" defTabSz="911225" eaLnBrk="0" fontAlgn="base" hangingPunct="0">
              <a:spcBef>
                <a:spcPct val="0"/>
              </a:spcBef>
              <a:spcAft>
                <a:spcPct val="0"/>
              </a:spcAft>
              <a:defRPr sz="2400">
                <a:solidFill>
                  <a:srgbClr val="790015"/>
                </a:solidFill>
                <a:latin typeface="Times New Roman" pitchFamily="18" charset="0"/>
              </a:defRPr>
            </a:lvl8pPr>
            <a:lvl9pPr marL="3886200" indent="-228600" defTabSz="911225" eaLnBrk="0" fontAlgn="base" hangingPunct="0">
              <a:spcBef>
                <a:spcPct val="0"/>
              </a:spcBef>
              <a:spcAft>
                <a:spcPct val="0"/>
              </a:spcAft>
              <a:defRPr sz="2400">
                <a:solidFill>
                  <a:srgbClr val="790015"/>
                </a:solidFill>
                <a:latin typeface="Times New Roman" pitchFamily="18" charset="0"/>
              </a:defRPr>
            </a:lvl9pPr>
          </a:lstStyle>
          <a:p>
            <a:fld id="{925758C0-4266-4C97-8FA6-1C8228365BA5}" type="slidenum">
              <a:rPr lang="en-US" sz="1000" smtClean="0">
                <a:solidFill>
                  <a:schemeClr val="tx1"/>
                </a:solidFill>
              </a:rPr>
              <a:pPr/>
              <a:t>5</a:t>
            </a:fld>
            <a:endParaRPr lang="en-US" sz="1000" smtClean="0">
              <a:solidFill>
                <a:schemeClr val="tx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p:cNvSpPr>
          <p:nvPr>
            <p:ph type="sldImg"/>
          </p:nvPr>
        </p:nvSpPr>
        <p:spPr bwMode="auto">
          <a:xfrm>
            <a:off x="992188" y="768350"/>
            <a:ext cx="5114925" cy="3836988"/>
          </a:xfrm>
          <a:prstGeom prst="rect">
            <a:avLst/>
          </a:prstGeom>
          <a:noFill/>
          <a:ln w="12700">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5363" name="Notes Placeholder 2"/>
          <p:cNvSpPr>
            <a:spLocks noGrp="1"/>
          </p:cNvSpPr>
          <p:nvPr>
            <p:ph type="body" idx="1"/>
          </p:nvPr>
        </p:nvSpPr>
        <p:spPr bwMode="auto">
          <a:xfrm>
            <a:off x="709613" y="4860925"/>
            <a:ext cx="5680075" cy="4605338"/>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GB" smtClean="0"/>
              <a:t>Side question: should centres issue the new book to any older student who may have been given PMS? </a:t>
            </a:r>
          </a:p>
        </p:txBody>
      </p:sp>
      <p:sp>
        <p:nvSpPr>
          <p:cNvPr id="1536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1225">
              <a:defRPr sz="2400">
                <a:solidFill>
                  <a:srgbClr val="790015"/>
                </a:solidFill>
                <a:latin typeface="Times New Roman" pitchFamily="18" charset="0"/>
              </a:defRPr>
            </a:lvl1pPr>
            <a:lvl2pPr marL="742950" indent="-285750" defTabSz="911225">
              <a:defRPr sz="2400">
                <a:solidFill>
                  <a:srgbClr val="790015"/>
                </a:solidFill>
                <a:latin typeface="Times New Roman" pitchFamily="18" charset="0"/>
              </a:defRPr>
            </a:lvl2pPr>
            <a:lvl3pPr marL="1143000" indent="-228600" defTabSz="911225">
              <a:defRPr sz="2400">
                <a:solidFill>
                  <a:srgbClr val="790015"/>
                </a:solidFill>
                <a:latin typeface="Times New Roman" pitchFamily="18" charset="0"/>
              </a:defRPr>
            </a:lvl3pPr>
            <a:lvl4pPr marL="1600200" indent="-228600" defTabSz="911225">
              <a:defRPr sz="2400">
                <a:solidFill>
                  <a:srgbClr val="790015"/>
                </a:solidFill>
                <a:latin typeface="Times New Roman" pitchFamily="18" charset="0"/>
              </a:defRPr>
            </a:lvl4pPr>
            <a:lvl5pPr marL="2057400" indent="-228600" defTabSz="911225">
              <a:defRPr sz="2400">
                <a:solidFill>
                  <a:srgbClr val="790015"/>
                </a:solidFill>
                <a:latin typeface="Times New Roman" pitchFamily="18" charset="0"/>
              </a:defRPr>
            </a:lvl5pPr>
            <a:lvl6pPr marL="2514600" indent="-228600" defTabSz="911225" eaLnBrk="0" fontAlgn="base" hangingPunct="0">
              <a:spcBef>
                <a:spcPct val="0"/>
              </a:spcBef>
              <a:spcAft>
                <a:spcPct val="0"/>
              </a:spcAft>
              <a:defRPr sz="2400">
                <a:solidFill>
                  <a:srgbClr val="790015"/>
                </a:solidFill>
                <a:latin typeface="Times New Roman" pitchFamily="18" charset="0"/>
              </a:defRPr>
            </a:lvl6pPr>
            <a:lvl7pPr marL="2971800" indent="-228600" defTabSz="911225" eaLnBrk="0" fontAlgn="base" hangingPunct="0">
              <a:spcBef>
                <a:spcPct val="0"/>
              </a:spcBef>
              <a:spcAft>
                <a:spcPct val="0"/>
              </a:spcAft>
              <a:defRPr sz="2400">
                <a:solidFill>
                  <a:srgbClr val="790015"/>
                </a:solidFill>
                <a:latin typeface="Times New Roman" pitchFamily="18" charset="0"/>
              </a:defRPr>
            </a:lvl7pPr>
            <a:lvl8pPr marL="3429000" indent="-228600" defTabSz="911225" eaLnBrk="0" fontAlgn="base" hangingPunct="0">
              <a:spcBef>
                <a:spcPct val="0"/>
              </a:spcBef>
              <a:spcAft>
                <a:spcPct val="0"/>
              </a:spcAft>
              <a:defRPr sz="2400">
                <a:solidFill>
                  <a:srgbClr val="790015"/>
                </a:solidFill>
                <a:latin typeface="Times New Roman" pitchFamily="18" charset="0"/>
              </a:defRPr>
            </a:lvl8pPr>
            <a:lvl9pPr marL="3886200" indent="-228600" defTabSz="911225" eaLnBrk="0" fontAlgn="base" hangingPunct="0">
              <a:spcBef>
                <a:spcPct val="0"/>
              </a:spcBef>
              <a:spcAft>
                <a:spcPct val="0"/>
              </a:spcAft>
              <a:defRPr sz="2400">
                <a:solidFill>
                  <a:srgbClr val="790015"/>
                </a:solidFill>
                <a:latin typeface="Times New Roman" pitchFamily="18" charset="0"/>
              </a:defRPr>
            </a:lvl9pPr>
          </a:lstStyle>
          <a:p>
            <a:fld id="{A2B48E78-FA92-4045-B990-71ED30625FEE}" type="slidenum">
              <a:rPr lang="en-US" sz="1000" smtClean="0">
                <a:solidFill>
                  <a:schemeClr val="tx1"/>
                </a:solidFill>
              </a:rPr>
              <a:pPr/>
              <a:t>6</a:t>
            </a:fld>
            <a:endParaRPr lang="en-US" sz="1000" smtClean="0">
              <a:solidFill>
                <a:schemeClr val="tx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bwMode="auto">
          <a:xfrm>
            <a:off x="992188" y="768350"/>
            <a:ext cx="5114925" cy="3836988"/>
          </a:xfrm>
          <a:prstGeom prst="rect">
            <a:avLst/>
          </a:prstGeom>
          <a:noFill/>
          <a:ln w="12700">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6387" name="Notes Placeholder 2"/>
          <p:cNvSpPr>
            <a:spLocks noGrp="1"/>
          </p:cNvSpPr>
          <p:nvPr>
            <p:ph type="body" idx="1"/>
          </p:nvPr>
        </p:nvSpPr>
        <p:spPr bwMode="auto">
          <a:xfrm>
            <a:off x="709613" y="4860925"/>
            <a:ext cx="5680075" cy="4605338"/>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GB" smtClean="0"/>
              <a:t>Reflections or comments? Or should we say ‘reflective comments’ throughout? </a:t>
            </a:r>
          </a:p>
          <a:p>
            <a:endParaRPr lang="en-GB" smtClean="0"/>
          </a:p>
          <a:p>
            <a:r>
              <a:rPr lang="en-GB" smtClean="0"/>
              <a:t>Suggest we change 3</a:t>
            </a:r>
            <a:r>
              <a:rPr lang="en-GB" baseline="30000" smtClean="0"/>
              <a:t>rd</a:t>
            </a:r>
            <a:r>
              <a:rPr lang="en-GB" smtClean="0"/>
              <a:t> point to: (eliminate repetition)</a:t>
            </a:r>
          </a:p>
          <a:p>
            <a:r>
              <a:rPr lang="en-GB" smtClean="0"/>
              <a:t>A Quick Start Guide and tutorials are available as well as a very brief user guide (the full user guide is available on the www.banxia.com)</a:t>
            </a:r>
          </a:p>
          <a:p>
            <a:endParaRPr lang="en-GB" smtClean="0"/>
          </a:p>
          <a:p>
            <a:r>
              <a:rPr lang="en-GB" smtClean="0"/>
              <a:t>Re 4</a:t>
            </a:r>
            <a:r>
              <a:rPr lang="en-GB" baseline="30000" smtClean="0"/>
              <a:t>th</a:t>
            </a:r>
            <a:r>
              <a:rPr lang="en-GB" smtClean="0"/>
              <a:t> point: do we still send a CD across, or should we direct everyone to intranet or VLE?</a:t>
            </a:r>
          </a:p>
          <a:p>
            <a:r>
              <a:rPr lang="en-GB" smtClean="0"/>
              <a:t>  </a:t>
            </a:r>
          </a:p>
          <a:p>
            <a:endParaRPr lang="en-GB" smtClean="0"/>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1225">
              <a:defRPr sz="2400">
                <a:solidFill>
                  <a:srgbClr val="790015"/>
                </a:solidFill>
                <a:latin typeface="Times New Roman" pitchFamily="18" charset="0"/>
              </a:defRPr>
            </a:lvl1pPr>
            <a:lvl2pPr marL="742950" indent="-285750" defTabSz="911225">
              <a:defRPr sz="2400">
                <a:solidFill>
                  <a:srgbClr val="790015"/>
                </a:solidFill>
                <a:latin typeface="Times New Roman" pitchFamily="18" charset="0"/>
              </a:defRPr>
            </a:lvl2pPr>
            <a:lvl3pPr marL="1143000" indent="-228600" defTabSz="911225">
              <a:defRPr sz="2400">
                <a:solidFill>
                  <a:srgbClr val="790015"/>
                </a:solidFill>
                <a:latin typeface="Times New Roman" pitchFamily="18" charset="0"/>
              </a:defRPr>
            </a:lvl3pPr>
            <a:lvl4pPr marL="1600200" indent="-228600" defTabSz="911225">
              <a:defRPr sz="2400">
                <a:solidFill>
                  <a:srgbClr val="790015"/>
                </a:solidFill>
                <a:latin typeface="Times New Roman" pitchFamily="18" charset="0"/>
              </a:defRPr>
            </a:lvl4pPr>
            <a:lvl5pPr marL="2057400" indent="-228600" defTabSz="911225">
              <a:defRPr sz="2400">
                <a:solidFill>
                  <a:srgbClr val="790015"/>
                </a:solidFill>
                <a:latin typeface="Times New Roman" pitchFamily="18" charset="0"/>
              </a:defRPr>
            </a:lvl5pPr>
            <a:lvl6pPr marL="2514600" indent="-228600" defTabSz="911225" eaLnBrk="0" fontAlgn="base" hangingPunct="0">
              <a:spcBef>
                <a:spcPct val="0"/>
              </a:spcBef>
              <a:spcAft>
                <a:spcPct val="0"/>
              </a:spcAft>
              <a:defRPr sz="2400">
                <a:solidFill>
                  <a:srgbClr val="790015"/>
                </a:solidFill>
                <a:latin typeface="Times New Roman" pitchFamily="18" charset="0"/>
              </a:defRPr>
            </a:lvl6pPr>
            <a:lvl7pPr marL="2971800" indent="-228600" defTabSz="911225" eaLnBrk="0" fontAlgn="base" hangingPunct="0">
              <a:spcBef>
                <a:spcPct val="0"/>
              </a:spcBef>
              <a:spcAft>
                <a:spcPct val="0"/>
              </a:spcAft>
              <a:defRPr sz="2400">
                <a:solidFill>
                  <a:srgbClr val="790015"/>
                </a:solidFill>
                <a:latin typeface="Times New Roman" pitchFamily="18" charset="0"/>
              </a:defRPr>
            </a:lvl7pPr>
            <a:lvl8pPr marL="3429000" indent="-228600" defTabSz="911225" eaLnBrk="0" fontAlgn="base" hangingPunct="0">
              <a:spcBef>
                <a:spcPct val="0"/>
              </a:spcBef>
              <a:spcAft>
                <a:spcPct val="0"/>
              </a:spcAft>
              <a:defRPr sz="2400">
                <a:solidFill>
                  <a:srgbClr val="790015"/>
                </a:solidFill>
                <a:latin typeface="Times New Roman" pitchFamily="18" charset="0"/>
              </a:defRPr>
            </a:lvl8pPr>
            <a:lvl9pPr marL="3886200" indent="-228600" defTabSz="911225" eaLnBrk="0" fontAlgn="base" hangingPunct="0">
              <a:spcBef>
                <a:spcPct val="0"/>
              </a:spcBef>
              <a:spcAft>
                <a:spcPct val="0"/>
              </a:spcAft>
              <a:defRPr sz="2400">
                <a:solidFill>
                  <a:srgbClr val="790015"/>
                </a:solidFill>
                <a:latin typeface="Times New Roman" pitchFamily="18" charset="0"/>
              </a:defRPr>
            </a:lvl9pPr>
          </a:lstStyle>
          <a:p>
            <a:fld id="{1723DCC5-68B3-427D-A2EF-2ED0B74AE566}" type="slidenum">
              <a:rPr lang="en-US" sz="1000" smtClean="0">
                <a:solidFill>
                  <a:schemeClr val="tx1"/>
                </a:solidFill>
              </a:rPr>
              <a:pPr/>
              <a:t>8</a:t>
            </a:fld>
            <a:endParaRPr lang="en-US" sz="1000" smtClean="0">
              <a:solidFill>
                <a:schemeClr val="tx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1225">
              <a:defRPr sz="2400">
                <a:solidFill>
                  <a:srgbClr val="790015"/>
                </a:solidFill>
                <a:latin typeface="Times New Roman" pitchFamily="18" charset="0"/>
              </a:defRPr>
            </a:lvl1pPr>
            <a:lvl2pPr marL="742950" indent="-285750" defTabSz="911225">
              <a:defRPr sz="2400">
                <a:solidFill>
                  <a:srgbClr val="790015"/>
                </a:solidFill>
                <a:latin typeface="Times New Roman" pitchFamily="18" charset="0"/>
              </a:defRPr>
            </a:lvl2pPr>
            <a:lvl3pPr marL="1143000" indent="-228600" defTabSz="911225">
              <a:defRPr sz="2400">
                <a:solidFill>
                  <a:srgbClr val="790015"/>
                </a:solidFill>
                <a:latin typeface="Times New Roman" pitchFamily="18" charset="0"/>
              </a:defRPr>
            </a:lvl3pPr>
            <a:lvl4pPr marL="1600200" indent="-228600" defTabSz="911225">
              <a:defRPr sz="2400">
                <a:solidFill>
                  <a:srgbClr val="790015"/>
                </a:solidFill>
                <a:latin typeface="Times New Roman" pitchFamily="18" charset="0"/>
              </a:defRPr>
            </a:lvl4pPr>
            <a:lvl5pPr marL="2057400" indent="-228600" defTabSz="911225">
              <a:defRPr sz="2400">
                <a:solidFill>
                  <a:srgbClr val="790015"/>
                </a:solidFill>
                <a:latin typeface="Times New Roman" pitchFamily="18" charset="0"/>
              </a:defRPr>
            </a:lvl5pPr>
            <a:lvl6pPr marL="2514600" indent="-228600" defTabSz="911225" eaLnBrk="0" fontAlgn="base" hangingPunct="0">
              <a:spcBef>
                <a:spcPct val="0"/>
              </a:spcBef>
              <a:spcAft>
                <a:spcPct val="0"/>
              </a:spcAft>
              <a:defRPr sz="2400">
                <a:solidFill>
                  <a:srgbClr val="790015"/>
                </a:solidFill>
                <a:latin typeface="Times New Roman" pitchFamily="18" charset="0"/>
              </a:defRPr>
            </a:lvl6pPr>
            <a:lvl7pPr marL="2971800" indent="-228600" defTabSz="911225" eaLnBrk="0" fontAlgn="base" hangingPunct="0">
              <a:spcBef>
                <a:spcPct val="0"/>
              </a:spcBef>
              <a:spcAft>
                <a:spcPct val="0"/>
              </a:spcAft>
              <a:defRPr sz="2400">
                <a:solidFill>
                  <a:srgbClr val="790015"/>
                </a:solidFill>
                <a:latin typeface="Times New Roman" pitchFamily="18" charset="0"/>
              </a:defRPr>
            </a:lvl7pPr>
            <a:lvl8pPr marL="3429000" indent="-228600" defTabSz="911225" eaLnBrk="0" fontAlgn="base" hangingPunct="0">
              <a:spcBef>
                <a:spcPct val="0"/>
              </a:spcBef>
              <a:spcAft>
                <a:spcPct val="0"/>
              </a:spcAft>
              <a:defRPr sz="2400">
                <a:solidFill>
                  <a:srgbClr val="790015"/>
                </a:solidFill>
                <a:latin typeface="Times New Roman" pitchFamily="18" charset="0"/>
              </a:defRPr>
            </a:lvl8pPr>
            <a:lvl9pPr marL="3886200" indent="-228600" defTabSz="911225" eaLnBrk="0" fontAlgn="base" hangingPunct="0">
              <a:spcBef>
                <a:spcPct val="0"/>
              </a:spcBef>
              <a:spcAft>
                <a:spcPct val="0"/>
              </a:spcAft>
              <a:defRPr sz="2400">
                <a:solidFill>
                  <a:srgbClr val="790015"/>
                </a:solidFill>
                <a:latin typeface="Times New Roman" pitchFamily="18" charset="0"/>
              </a:defRPr>
            </a:lvl9pPr>
          </a:lstStyle>
          <a:p>
            <a:fld id="{CF69AFF0-D979-4BD0-BEC5-67A9BC501449}" type="slidenum">
              <a:rPr lang="en-US" sz="1000" smtClean="0">
                <a:solidFill>
                  <a:schemeClr val="tx1"/>
                </a:solidFill>
              </a:rPr>
              <a:pPr/>
              <a:t>9</a:t>
            </a:fld>
            <a:endParaRPr lang="en-US" sz="1000" smtClean="0">
              <a:solidFill>
                <a:schemeClr val="tx1"/>
              </a:solidFill>
            </a:endParaRPr>
          </a:p>
        </p:txBody>
      </p:sp>
      <p:sp>
        <p:nvSpPr>
          <p:cNvPr id="17411" name="Rectangle 2"/>
          <p:cNvSpPr>
            <a:spLocks noGrp="1" noRot="1" noChangeAspect="1" noChangeArrowheads="1" noTextEdit="1"/>
          </p:cNvSpPr>
          <p:nvPr>
            <p:ph type="sldImg"/>
          </p:nvPr>
        </p:nvSpPr>
        <p:spPr bwMode="auto">
          <a:xfrm>
            <a:off x="990600" y="766763"/>
            <a:ext cx="5118100" cy="3838575"/>
          </a:xfrm>
          <a:prstGeom prst="rect">
            <a:avLst/>
          </a:prstGeo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7412" name="Rectangle 3"/>
          <p:cNvSpPr>
            <a:spLocks noGrp="1" noChangeArrowheads="1"/>
          </p:cNvSpPr>
          <p:nvPr>
            <p:ph type="body" idx="1"/>
          </p:nvPr>
        </p:nvSpPr>
        <p:spPr bwMode="auto">
          <a:xfrm>
            <a:off x="709613" y="4860925"/>
            <a:ext cx="5680075" cy="460692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9738" tIns="49870" rIns="99738" bIns="49870"/>
          <a:lstStyle/>
          <a:p>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p:cNvSpPr>
          <p:nvPr>
            <p:ph type="sldImg"/>
          </p:nvPr>
        </p:nvSpPr>
        <p:spPr bwMode="auto">
          <a:xfrm>
            <a:off x="992188" y="768350"/>
            <a:ext cx="5114925" cy="3836988"/>
          </a:xfrm>
          <a:prstGeom prst="rect">
            <a:avLst/>
          </a:prstGeom>
          <a:noFill/>
          <a:ln w="12700">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 name="Notes Placeholder 2"/>
          <p:cNvSpPr>
            <a:spLocks noGrp="1"/>
          </p:cNvSpPr>
          <p:nvPr>
            <p:ph type="body" idx="1"/>
          </p:nvPr>
        </p:nvSpPr>
        <p:spPr>
          <a:xfrm>
            <a:off x="709613" y="4860925"/>
            <a:ext cx="5680075" cy="4605338"/>
          </a:xfrm>
          <a:prstGeom prst="rect">
            <a:avLst/>
          </a:prstGeom>
        </p:spPr>
        <p:txBody>
          <a:bodyPr>
            <a:normAutofit lnSpcReduction="10000"/>
          </a:bodyPr>
          <a:lstStyle/>
          <a:p>
            <a:pPr>
              <a:defRPr/>
            </a:pPr>
            <a:r>
              <a:rPr lang="en-GB" dirty="0" smtClean="0"/>
              <a:t>Suggest we break this slide into several. </a:t>
            </a:r>
          </a:p>
          <a:p>
            <a:pPr>
              <a:defRPr/>
            </a:pPr>
            <a:r>
              <a:rPr lang="en-GB" dirty="0" smtClean="0"/>
              <a:t>If we plan to use Dave’s marking format, then should mention the various criteria for ALL tasks. </a:t>
            </a:r>
          </a:p>
          <a:p>
            <a:pPr>
              <a:defRPr/>
            </a:pPr>
            <a:endParaRPr lang="en-GB" dirty="0" smtClean="0"/>
          </a:p>
          <a:p>
            <a:pPr>
              <a:defRPr/>
            </a:pPr>
            <a:r>
              <a:rPr lang="en-GB" dirty="0" smtClean="0"/>
              <a:t>NB: I can’t check the stuff pertaining to new book since I haven’t got new book. </a:t>
            </a:r>
          </a:p>
          <a:p>
            <a:pPr>
              <a:defRPr/>
            </a:pPr>
            <a:endParaRPr lang="en-GB" dirty="0" smtClean="0"/>
          </a:p>
          <a:p>
            <a:pPr>
              <a:defRPr/>
            </a:pPr>
            <a:r>
              <a:rPr lang="en-GB" dirty="0" smtClean="0"/>
              <a:t>What’s the workbook being referred to in the heading? Remove? </a:t>
            </a:r>
          </a:p>
          <a:p>
            <a:pPr>
              <a:defRPr/>
            </a:pPr>
            <a:endParaRPr lang="en-GB" dirty="0" smtClean="0"/>
          </a:p>
          <a:p>
            <a:pPr>
              <a:defRPr/>
            </a:pPr>
            <a:r>
              <a:rPr lang="en-GB" dirty="0" smtClean="0"/>
              <a:t>2</a:t>
            </a:r>
            <a:r>
              <a:rPr lang="en-GB" baseline="30000" dirty="0" smtClean="0"/>
              <a:t>nd</a:t>
            </a:r>
            <a:r>
              <a:rPr lang="en-GB" dirty="0" smtClean="0"/>
              <a:t> line: should it be causal maps? </a:t>
            </a:r>
          </a:p>
          <a:p>
            <a:pPr>
              <a:defRPr/>
            </a:pPr>
            <a:r>
              <a:rPr lang="en-GB" dirty="0" smtClean="0"/>
              <a:t>Hand-written commentary??? </a:t>
            </a:r>
          </a:p>
          <a:p>
            <a:pPr>
              <a:defRPr/>
            </a:pPr>
            <a:endParaRPr lang="en-GB" dirty="0" smtClean="0"/>
          </a:p>
          <a:p>
            <a:pPr>
              <a:defRPr/>
            </a:pPr>
            <a:r>
              <a:rPr lang="en-GB" dirty="0" smtClean="0"/>
              <a:t>To get over page numbers problems and layout issues, how about we stipulate what must go where, i.e.: </a:t>
            </a:r>
          </a:p>
          <a:p>
            <a:pPr>
              <a:defRPr/>
            </a:pPr>
            <a:r>
              <a:rPr lang="en-GB" dirty="0" smtClean="0"/>
              <a:t>Page 1 is the title page</a:t>
            </a:r>
          </a:p>
          <a:p>
            <a:pPr>
              <a:defRPr/>
            </a:pPr>
            <a:r>
              <a:rPr lang="en-GB" dirty="0" smtClean="0"/>
              <a:t>Page 2 (left hand page) contains commentary to Task 1</a:t>
            </a:r>
          </a:p>
          <a:p>
            <a:pPr>
              <a:defRPr/>
            </a:pPr>
            <a:r>
              <a:rPr lang="en-GB" dirty="0" smtClean="0"/>
              <a:t>Page 3 contains the Task 1 map </a:t>
            </a:r>
          </a:p>
          <a:p>
            <a:pPr>
              <a:defRPr/>
            </a:pPr>
            <a:r>
              <a:rPr lang="en-GB" dirty="0" smtClean="0"/>
              <a:t>Page 4 (LHP) is blank </a:t>
            </a:r>
          </a:p>
          <a:p>
            <a:pPr>
              <a:defRPr/>
            </a:pPr>
            <a:r>
              <a:rPr lang="en-GB" dirty="0" smtClean="0"/>
              <a:t>Page 5 contains the SSI from issue management </a:t>
            </a:r>
          </a:p>
          <a:p>
            <a:pPr>
              <a:defRPr/>
            </a:pPr>
            <a:r>
              <a:rPr lang="en-GB" dirty="0" smtClean="0"/>
              <a:t>Etc.. </a:t>
            </a:r>
          </a:p>
          <a:p>
            <a:pPr>
              <a:defRPr/>
            </a:pPr>
            <a:endParaRPr lang="en-GB" dirty="0" smtClean="0"/>
          </a:p>
          <a:p>
            <a:pPr>
              <a:defRPr/>
            </a:pPr>
            <a:r>
              <a:rPr lang="en-GB" dirty="0" smtClean="0"/>
              <a:t>Then we’ll need to look at weightings. </a:t>
            </a:r>
          </a:p>
        </p:txBody>
      </p:sp>
      <p:sp>
        <p:nvSpPr>
          <p:cNvPr id="18436"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1225">
              <a:defRPr sz="2400">
                <a:solidFill>
                  <a:srgbClr val="790015"/>
                </a:solidFill>
                <a:latin typeface="Times New Roman" pitchFamily="18" charset="0"/>
              </a:defRPr>
            </a:lvl1pPr>
            <a:lvl2pPr marL="742950" indent="-285750" defTabSz="911225">
              <a:defRPr sz="2400">
                <a:solidFill>
                  <a:srgbClr val="790015"/>
                </a:solidFill>
                <a:latin typeface="Times New Roman" pitchFamily="18" charset="0"/>
              </a:defRPr>
            </a:lvl2pPr>
            <a:lvl3pPr marL="1143000" indent="-228600" defTabSz="911225">
              <a:defRPr sz="2400">
                <a:solidFill>
                  <a:srgbClr val="790015"/>
                </a:solidFill>
                <a:latin typeface="Times New Roman" pitchFamily="18" charset="0"/>
              </a:defRPr>
            </a:lvl3pPr>
            <a:lvl4pPr marL="1600200" indent="-228600" defTabSz="911225">
              <a:defRPr sz="2400">
                <a:solidFill>
                  <a:srgbClr val="790015"/>
                </a:solidFill>
                <a:latin typeface="Times New Roman" pitchFamily="18" charset="0"/>
              </a:defRPr>
            </a:lvl4pPr>
            <a:lvl5pPr marL="2057400" indent="-228600" defTabSz="911225">
              <a:defRPr sz="2400">
                <a:solidFill>
                  <a:srgbClr val="790015"/>
                </a:solidFill>
                <a:latin typeface="Times New Roman" pitchFamily="18" charset="0"/>
              </a:defRPr>
            </a:lvl5pPr>
            <a:lvl6pPr marL="2514600" indent="-228600" defTabSz="911225" eaLnBrk="0" fontAlgn="base" hangingPunct="0">
              <a:spcBef>
                <a:spcPct val="0"/>
              </a:spcBef>
              <a:spcAft>
                <a:spcPct val="0"/>
              </a:spcAft>
              <a:defRPr sz="2400">
                <a:solidFill>
                  <a:srgbClr val="790015"/>
                </a:solidFill>
                <a:latin typeface="Times New Roman" pitchFamily="18" charset="0"/>
              </a:defRPr>
            </a:lvl6pPr>
            <a:lvl7pPr marL="2971800" indent="-228600" defTabSz="911225" eaLnBrk="0" fontAlgn="base" hangingPunct="0">
              <a:spcBef>
                <a:spcPct val="0"/>
              </a:spcBef>
              <a:spcAft>
                <a:spcPct val="0"/>
              </a:spcAft>
              <a:defRPr sz="2400">
                <a:solidFill>
                  <a:srgbClr val="790015"/>
                </a:solidFill>
                <a:latin typeface="Times New Roman" pitchFamily="18" charset="0"/>
              </a:defRPr>
            </a:lvl7pPr>
            <a:lvl8pPr marL="3429000" indent="-228600" defTabSz="911225" eaLnBrk="0" fontAlgn="base" hangingPunct="0">
              <a:spcBef>
                <a:spcPct val="0"/>
              </a:spcBef>
              <a:spcAft>
                <a:spcPct val="0"/>
              </a:spcAft>
              <a:defRPr sz="2400">
                <a:solidFill>
                  <a:srgbClr val="790015"/>
                </a:solidFill>
                <a:latin typeface="Times New Roman" pitchFamily="18" charset="0"/>
              </a:defRPr>
            </a:lvl8pPr>
            <a:lvl9pPr marL="3886200" indent="-228600" defTabSz="911225" eaLnBrk="0" fontAlgn="base" hangingPunct="0">
              <a:spcBef>
                <a:spcPct val="0"/>
              </a:spcBef>
              <a:spcAft>
                <a:spcPct val="0"/>
              </a:spcAft>
              <a:defRPr sz="2400">
                <a:solidFill>
                  <a:srgbClr val="790015"/>
                </a:solidFill>
                <a:latin typeface="Times New Roman" pitchFamily="18" charset="0"/>
              </a:defRPr>
            </a:lvl9pPr>
          </a:lstStyle>
          <a:p>
            <a:fld id="{89EC466B-7756-407C-894B-0216B4755ACC}" type="slidenum">
              <a:rPr lang="en-US" sz="1000" smtClean="0">
                <a:solidFill>
                  <a:schemeClr val="tx1"/>
                </a:solidFill>
              </a:rPr>
              <a:pPr/>
              <a:t>10</a:t>
            </a:fld>
            <a:endParaRPr lang="en-US" sz="1000" smtClean="0">
              <a:solidFill>
                <a:schemeClr val="tx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p:cNvSpPr>
          <p:nvPr>
            <p:ph type="sldImg"/>
          </p:nvPr>
        </p:nvSpPr>
        <p:spPr bwMode="auto">
          <a:xfrm>
            <a:off x="992188" y="768350"/>
            <a:ext cx="5114925" cy="3836988"/>
          </a:xfrm>
          <a:prstGeom prst="rect">
            <a:avLst/>
          </a:prstGeom>
          <a:noFill/>
          <a:ln w="12700">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 name="Notes Placeholder 2"/>
          <p:cNvSpPr>
            <a:spLocks noGrp="1"/>
          </p:cNvSpPr>
          <p:nvPr>
            <p:ph type="body" idx="1"/>
          </p:nvPr>
        </p:nvSpPr>
        <p:spPr>
          <a:xfrm>
            <a:off x="709613" y="4860925"/>
            <a:ext cx="5680075" cy="4605338"/>
          </a:xfrm>
          <a:prstGeom prst="rect">
            <a:avLst/>
          </a:prstGeom>
        </p:spPr>
        <p:txBody>
          <a:bodyPr>
            <a:normAutofit lnSpcReduction="10000"/>
          </a:bodyPr>
          <a:lstStyle/>
          <a:p>
            <a:pPr>
              <a:defRPr/>
            </a:pPr>
            <a:r>
              <a:rPr lang="en-GB" dirty="0" smtClean="0"/>
              <a:t>Suggest we break this slide into several. </a:t>
            </a:r>
          </a:p>
          <a:p>
            <a:pPr>
              <a:defRPr/>
            </a:pPr>
            <a:r>
              <a:rPr lang="en-GB" dirty="0" smtClean="0"/>
              <a:t>If we plan to use Dave’s marking format, then should mention the various criteria for ALL tasks. </a:t>
            </a:r>
          </a:p>
          <a:p>
            <a:pPr>
              <a:defRPr/>
            </a:pPr>
            <a:endParaRPr lang="en-GB" dirty="0" smtClean="0"/>
          </a:p>
          <a:p>
            <a:pPr>
              <a:defRPr/>
            </a:pPr>
            <a:r>
              <a:rPr lang="en-GB" dirty="0" smtClean="0"/>
              <a:t>NB: I can’t check the stuff pertaining to new book since I haven’t got new book. </a:t>
            </a:r>
          </a:p>
          <a:p>
            <a:pPr>
              <a:defRPr/>
            </a:pPr>
            <a:endParaRPr lang="en-GB" dirty="0" smtClean="0"/>
          </a:p>
          <a:p>
            <a:pPr>
              <a:defRPr/>
            </a:pPr>
            <a:r>
              <a:rPr lang="en-GB" dirty="0" smtClean="0"/>
              <a:t>What’s the workbook being referred to in the heading? Remove? </a:t>
            </a:r>
          </a:p>
          <a:p>
            <a:pPr>
              <a:defRPr/>
            </a:pPr>
            <a:endParaRPr lang="en-GB" dirty="0" smtClean="0"/>
          </a:p>
          <a:p>
            <a:pPr>
              <a:defRPr/>
            </a:pPr>
            <a:r>
              <a:rPr lang="en-GB" dirty="0" smtClean="0"/>
              <a:t>2</a:t>
            </a:r>
            <a:r>
              <a:rPr lang="en-GB" baseline="30000" dirty="0" smtClean="0"/>
              <a:t>nd</a:t>
            </a:r>
            <a:r>
              <a:rPr lang="en-GB" dirty="0" smtClean="0"/>
              <a:t> line: should it be causal maps? </a:t>
            </a:r>
          </a:p>
          <a:p>
            <a:pPr>
              <a:defRPr/>
            </a:pPr>
            <a:r>
              <a:rPr lang="en-GB" dirty="0" smtClean="0"/>
              <a:t>Hand-written commentary??? </a:t>
            </a:r>
          </a:p>
          <a:p>
            <a:pPr>
              <a:defRPr/>
            </a:pPr>
            <a:endParaRPr lang="en-GB" dirty="0" smtClean="0"/>
          </a:p>
          <a:p>
            <a:pPr>
              <a:defRPr/>
            </a:pPr>
            <a:r>
              <a:rPr lang="en-GB" dirty="0" smtClean="0"/>
              <a:t>To get over page numbers problems and layout issues, how about we stipulate what must go where, i.e.: </a:t>
            </a:r>
          </a:p>
          <a:p>
            <a:pPr>
              <a:defRPr/>
            </a:pPr>
            <a:r>
              <a:rPr lang="en-GB" dirty="0" smtClean="0"/>
              <a:t>Page 1 is the title page</a:t>
            </a:r>
          </a:p>
          <a:p>
            <a:pPr>
              <a:defRPr/>
            </a:pPr>
            <a:r>
              <a:rPr lang="en-GB" dirty="0" smtClean="0"/>
              <a:t>Page 2 (left hand page) contains commentary to Task 1</a:t>
            </a:r>
          </a:p>
          <a:p>
            <a:pPr>
              <a:defRPr/>
            </a:pPr>
            <a:r>
              <a:rPr lang="en-GB" dirty="0" smtClean="0"/>
              <a:t>Page 3 contains the Task 1 map </a:t>
            </a:r>
          </a:p>
          <a:p>
            <a:pPr>
              <a:defRPr/>
            </a:pPr>
            <a:r>
              <a:rPr lang="en-GB" dirty="0" smtClean="0"/>
              <a:t>Page 4 (LHP) is blank </a:t>
            </a:r>
          </a:p>
          <a:p>
            <a:pPr>
              <a:defRPr/>
            </a:pPr>
            <a:r>
              <a:rPr lang="en-GB" dirty="0" smtClean="0"/>
              <a:t>Page 5 contains the SSI from issue management </a:t>
            </a:r>
          </a:p>
          <a:p>
            <a:pPr>
              <a:defRPr/>
            </a:pPr>
            <a:r>
              <a:rPr lang="en-GB" dirty="0" smtClean="0"/>
              <a:t>Etc.. </a:t>
            </a:r>
          </a:p>
          <a:p>
            <a:pPr>
              <a:defRPr/>
            </a:pPr>
            <a:endParaRPr lang="en-GB" dirty="0" smtClean="0"/>
          </a:p>
          <a:p>
            <a:pPr>
              <a:defRPr/>
            </a:pPr>
            <a:r>
              <a:rPr lang="en-GB" dirty="0" smtClean="0"/>
              <a:t>Then we’ll need to look at weightings. </a:t>
            </a:r>
          </a:p>
        </p:txBody>
      </p:sp>
      <p:sp>
        <p:nvSpPr>
          <p:cNvPr id="1946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1225">
              <a:defRPr sz="2400">
                <a:solidFill>
                  <a:srgbClr val="790015"/>
                </a:solidFill>
                <a:latin typeface="Times New Roman" pitchFamily="18" charset="0"/>
              </a:defRPr>
            </a:lvl1pPr>
            <a:lvl2pPr marL="742950" indent="-285750" defTabSz="911225">
              <a:defRPr sz="2400">
                <a:solidFill>
                  <a:srgbClr val="790015"/>
                </a:solidFill>
                <a:latin typeface="Times New Roman" pitchFamily="18" charset="0"/>
              </a:defRPr>
            </a:lvl2pPr>
            <a:lvl3pPr marL="1143000" indent="-228600" defTabSz="911225">
              <a:defRPr sz="2400">
                <a:solidFill>
                  <a:srgbClr val="790015"/>
                </a:solidFill>
                <a:latin typeface="Times New Roman" pitchFamily="18" charset="0"/>
              </a:defRPr>
            </a:lvl3pPr>
            <a:lvl4pPr marL="1600200" indent="-228600" defTabSz="911225">
              <a:defRPr sz="2400">
                <a:solidFill>
                  <a:srgbClr val="790015"/>
                </a:solidFill>
                <a:latin typeface="Times New Roman" pitchFamily="18" charset="0"/>
              </a:defRPr>
            </a:lvl4pPr>
            <a:lvl5pPr marL="2057400" indent="-228600" defTabSz="911225">
              <a:defRPr sz="2400">
                <a:solidFill>
                  <a:srgbClr val="790015"/>
                </a:solidFill>
                <a:latin typeface="Times New Roman" pitchFamily="18" charset="0"/>
              </a:defRPr>
            </a:lvl5pPr>
            <a:lvl6pPr marL="2514600" indent="-228600" defTabSz="911225" eaLnBrk="0" fontAlgn="base" hangingPunct="0">
              <a:spcBef>
                <a:spcPct val="0"/>
              </a:spcBef>
              <a:spcAft>
                <a:spcPct val="0"/>
              </a:spcAft>
              <a:defRPr sz="2400">
                <a:solidFill>
                  <a:srgbClr val="790015"/>
                </a:solidFill>
                <a:latin typeface="Times New Roman" pitchFamily="18" charset="0"/>
              </a:defRPr>
            </a:lvl6pPr>
            <a:lvl7pPr marL="2971800" indent="-228600" defTabSz="911225" eaLnBrk="0" fontAlgn="base" hangingPunct="0">
              <a:spcBef>
                <a:spcPct val="0"/>
              </a:spcBef>
              <a:spcAft>
                <a:spcPct val="0"/>
              </a:spcAft>
              <a:defRPr sz="2400">
                <a:solidFill>
                  <a:srgbClr val="790015"/>
                </a:solidFill>
                <a:latin typeface="Times New Roman" pitchFamily="18" charset="0"/>
              </a:defRPr>
            </a:lvl7pPr>
            <a:lvl8pPr marL="3429000" indent="-228600" defTabSz="911225" eaLnBrk="0" fontAlgn="base" hangingPunct="0">
              <a:spcBef>
                <a:spcPct val="0"/>
              </a:spcBef>
              <a:spcAft>
                <a:spcPct val="0"/>
              </a:spcAft>
              <a:defRPr sz="2400">
                <a:solidFill>
                  <a:srgbClr val="790015"/>
                </a:solidFill>
                <a:latin typeface="Times New Roman" pitchFamily="18" charset="0"/>
              </a:defRPr>
            </a:lvl8pPr>
            <a:lvl9pPr marL="3886200" indent="-228600" defTabSz="911225" eaLnBrk="0" fontAlgn="base" hangingPunct="0">
              <a:spcBef>
                <a:spcPct val="0"/>
              </a:spcBef>
              <a:spcAft>
                <a:spcPct val="0"/>
              </a:spcAft>
              <a:defRPr sz="2400">
                <a:solidFill>
                  <a:srgbClr val="790015"/>
                </a:solidFill>
                <a:latin typeface="Times New Roman" pitchFamily="18" charset="0"/>
              </a:defRPr>
            </a:lvl9pPr>
          </a:lstStyle>
          <a:p>
            <a:fld id="{56158F25-8614-478C-9CF1-2B44422E01D4}" type="slidenum">
              <a:rPr lang="en-US" sz="1000" smtClean="0">
                <a:solidFill>
                  <a:schemeClr val="tx1"/>
                </a:solidFill>
              </a:rPr>
              <a:pPr/>
              <a:t>11</a:t>
            </a:fld>
            <a:endParaRPr lang="en-US" sz="1000" smtClean="0">
              <a:solidFill>
                <a:schemeClr val="tx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p:cNvSpPr>
          <p:nvPr>
            <p:ph type="sldImg"/>
          </p:nvPr>
        </p:nvSpPr>
        <p:spPr bwMode="auto">
          <a:xfrm>
            <a:off x="992188" y="768350"/>
            <a:ext cx="5114925" cy="3836988"/>
          </a:xfrm>
          <a:prstGeom prst="rect">
            <a:avLst/>
          </a:prstGeom>
          <a:noFill/>
          <a:ln w="12700">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 name="Notes Placeholder 2"/>
          <p:cNvSpPr>
            <a:spLocks noGrp="1"/>
          </p:cNvSpPr>
          <p:nvPr>
            <p:ph type="body" idx="1"/>
          </p:nvPr>
        </p:nvSpPr>
        <p:spPr>
          <a:xfrm>
            <a:off x="709613" y="4860925"/>
            <a:ext cx="5680075" cy="4605338"/>
          </a:xfrm>
          <a:prstGeom prst="rect">
            <a:avLst/>
          </a:prstGeom>
        </p:spPr>
        <p:txBody>
          <a:bodyPr>
            <a:normAutofit lnSpcReduction="10000"/>
          </a:bodyPr>
          <a:lstStyle/>
          <a:p>
            <a:pPr>
              <a:defRPr/>
            </a:pPr>
            <a:r>
              <a:rPr lang="en-GB" dirty="0" smtClean="0"/>
              <a:t>Suggest we break this slide into several. </a:t>
            </a:r>
          </a:p>
          <a:p>
            <a:pPr>
              <a:defRPr/>
            </a:pPr>
            <a:r>
              <a:rPr lang="en-GB" dirty="0" smtClean="0"/>
              <a:t>If we plan to use Dave’s marking format, then should mention the various criteria for ALL tasks. </a:t>
            </a:r>
          </a:p>
          <a:p>
            <a:pPr>
              <a:defRPr/>
            </a:pPr>
            <a:endParaRPr lang="en-GB" dirty="0" smtClean="0"/>
          </a:p>
          <a:p>
            <a:pPr>
              <a:defRPr/>
            </a:pPr>
            <a:r>
              <a:rPr lang="en-GB" dirty="0" smtClean="0"/>
              <a:t>NB: I can’t check the stuff pertaining to new book since I haven’t got new book. </a:t>
            </a:r>
          </a:p>
          <a:p>
            <a:pPr>
              <a:defRPr/>
            </a:pPr>
            <a:endParaRPr lang="en-GB" dirty="0" smtClean="0"/>
          </a:p>
          <a:p>
            <a:pPr>
              <a:defRPr/>
            </a:pPr>
            <a:r>
              <a:rPr lang="en-GB" dirty="0" smtClean="0"/>
              <a:t>What’s the workbook being referred to in the heading? Remove? </a:t>
            </a:r>
          </a:p>
          <a:p>
            <a:pPr>
              <a:defRPr/>
            </a:pPr>
            <a:endParaRPr lang="en-GB" dirty="0" smtClean="0"/>
          </a:p>
          <a:p>
            <a:pPr>
              <a:defRPr/>
            </a:pPr>
            <a:r>
              <a:rPr lang="en-GB" dirty="0" smtClean="0"/>
              <a:t>2</a:t>
            </a:r>
            <a:r>
              <a:rPr lang="en-GB" baseline="30000" dirty="0" smtClean="0"/>
              <a:t>nd</a:t>
            </a:r>
            <a:r>
              <a:rPr lang="en-GB" dirty="0" smtClean="0"/>
              <a:t> line: should it be causal maps? </a:t>
            </a:r>
          </a:p>
          <a:p>
            <a:pPr>
              <a:defRPr/>
            </a:pPr>
            <a:r>
              <a:rPr lang="en-GB" dirty="0" smtClean="0"/>
              <a:t>Hand-written commentary??? </a:t>
            </a:r>
          </a:p>
          <a:p>
            <a:pPr>
              <a:defRPr/>
            </a:pPr>
            <a:endParaRPr lang="en-GB" dirty="0" smtClean="0"/>
          </a:p>
          <a:p>
            <a:pPr>
              <a:defRPr/>
            </a:pPr>
            <a:r>
              <a:rPr lang="en-GB" dirty="0" smtClean="0"/>
              <a:t>To get over page numbers problems and layout issues, how about we stipulate what must go where, i.e.: </a:t>
            </a:r>
          </a:p>
          <a:p>
            <a:pPr>
              <a:defRPr/>
            </a:pPr>
            <a:r>
              <a:rPr lang="en-GB" dirty="0" smtClean="0"/>
              <a:t>Page 1 is the title page</a:t>
            </a:r>
          </a:p>
          <a:p>
            <a:pPr>
              <a:defRPr/>
            </a:pPr>
            <a:r>
              <a:rPr lang="en-GB" dirty="0" smtClean="0"/>
              <a:t>Page 2 (left hand page) contains commentary to Task 1</a:t>
            </a:r>
          </a:p>
          <a:p>
            <a:pPr>
              <a:defRPr/>
            </a:pPr>
            <a:r>
              <a:rPr lang="en-GB" dirty="0" smtClean="0"/>
              <a:t>Page 3 contains the Task 1 map </a:t>
            </a:r>
          </a:p>
          <a:p>
            <a:pPr>
              <a:defRPr/>
            </a:pPr>
            <a:r>
              <a:rPr lang="en-GB" dirty="0" smtClean="0"/>
              <a:t>Page 4 (LHP) is blank </a:t>
            </a:r>
          </a:p>
          <a:p>
            <a:pPr>
              <a:defRPr/>
            </a:pPr>
            <a:r>
              <a:rPr lang="en-GB" dirty="0" smtClean="0"/>
              <a:t>Page 5 contains the SSI from issue management </a:t>
            </a:r>
          </a:p>
          <a:p>
            <a:pPr>
              <a:defRPr/>
            </a:pPr>
            <a:r>
              <a:rPr lang="en-GB" dirty="0" smtClean="0"/>
              <a:t>Etc.. </a:t>
            </a:r>
          </a:p>
          <a:p>
            <a:pPr>
              <a:defRPr/>
            </a:pPr>
            <a:endParaRPr lang="en-GB" dirty="0" smtClean="0"/>
          </a:p>
          <a:p>
            <a:pPr>
              <a:defRPr/>
            </a:pPr>
            <a:r>
              <a:rPr lang="en-GB" dirty="0" smtClean="0"/>
              <a:t>Then we’ll need to look at weightings. </a:t>
            </a:r>
          </a:p>
        </p:txBody>
      </p:sp>
      <p:sp>
        <p:nvSpPr>
          <p:cNvPr id="2048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1225">
              <a:defRPr sz="2400">
                <a:solidFill>
                  <a:srgbClr val="790015"/>
                </a:solidFill>
                <a:latin typeface="Times New Roman" pitchFamily="18" charset="0"/>
              </a:defRPr>
            </a:lvl1pPr>
            <a:lvl2pPr marL="742950" indent="-285750" defTabSz="911225">
              <a:defRPr sz="2400">
                <a:solidFill>
                  <a:srgbClr val="790015"/>
                </a:solidFill>
                <a:latin typeface="Times New Roman" pitchFamily="18" charset="0"/>
              </a:defRPr>
            </a:lvl2pPr>
            <a:lvl3pPr marL="1143000" indent="-228600" defTabSz="911225">
              <a:defRPr sz="2400">
                <a:solidFill>
                  <a:srgbClr val="790015"/>
                </a:solidFill>
                <a:latin typeface="Times New Roman" pitchFamily="18" charset="0"/>
              </a:defRPr>
            </a:lvl3pPr>
            <a:lvl4pPr marL="1600200" indent="-228600" defTabSz="911225">
              <a:defRPr sz="2400">
                <a:solidFill>
                  <a:srgbClr val="790015"/>
                </a:solidFill>
                <a:latin typeface="Times New Roman" pitchFamily="18" charset="0"/>
              </a:defRPr>
            </a:lvl4pPr>
            <a:lvl5pPr marL="2057400" indent="-228600" defTabSz="911225">
              <a:defRPr sz="2400">
                <a:solidFill>
                  <a:srgbClr val="790015"/>
                </a:solidFill>
                <a:latin typeface="Times New Roman" pitchFamily="18" charset="0"/>
              </a:defRPr>
            </a:lvl5pPr>
            <a:lvl6pPr marL="2514600" indent="-228600" defTabSz="911225" eaLnBrk="0" fontAlgn="base" hangingPunct="0">
              <a:spcBef>
                <a:spcPct val="0"/>
              </a:spcBef>
              <a:spcAft>
                <a:spcPct val="0"/>
              </a:spcAft>
              <a:defRPr sz="2400">
                <a:solidFill>
                  <a:srgbClr val="790015"/>
                </a:solidFill>
                <a:latin typeface="Times New Roman" pitchFamily="18" charset="0"/>
              </a:defRPr>
            </a:lvl6pPr>
            <a:lvl7pPr marL="2971800" indent="-228600" defTabSz="911225" eaLnBrk="0" fontAlgn="base" hangingPunct="0">
              <a:spcBef>
                <a:spcPct val="0"/>
              </a:spcBef>
              <a:spcAft>
                <a:spcPct val="0"/>
              </a:spcAft>
              <a:defRPr sz="2400">
                <a:solidFill>
                  <a:srgbClr val="790015"/>
                </a:solidFill>
                <a:latin typeface="Times New Roman" pitchFamily="18" charset="0"/>
              </a:defRPr>
            </a:lvl7pPr>
            <a:lvl8pPr marL="3429000" indent="-228600" defTabSz="911225" eaLnBrk="0" fontAlgn="base" hangingPunct="0">
              <a:spcBef>
                <a:spcPct val="0"/>
              </a:spcBef>
              <a:spcAft>
                <a:spcPct val="0"/>
              </a:spcAft>
              <a:defRPr sz="2400">
                <a:solidFill>
                  <a:srgbClr val="790015"/>
                </a:solidFill>
                <a:latin typeface="Times New Roman" pitchFamily="18" charset="0"/>
              </a:defRPr>
            </a:lvl8pPr>
            <a:lvl9pPr marL="3886200" indent="-228600" defTabSz="911225" eaLnBrk="0" fontAlgn="base" hangingPunct="0">
              <a:spcBef>
                <a:spcPct val="0"/>
              </a:spcBef>
              <a:spcAft>
                <a:spcPct val="0"/>
              </a:spcAft>
              <a:defRPr sz="2400">
                <a:solidFill>
                  <a:srgbClr val="790015"/>
                </a:solidFill>
                <a:latin typeface="Times New Roman" pitchFamily="18" charset="0"/>
              </a:defRPr>
            </a:lvl9pPr>
          </a:lstStyle>
          <a:p>
            <a:fld id="{8E22BBC8-6728-4E2B-B343-2D6FC4E94D50}" type="slidenum">
              <a:rPr lang="en-US" sz="1000" smtClean="0">
                <a:solidFill>
                  <a:schemeClr val="tx1"/>
                </a:solidFill>
              </a:rPr>
              <a:pPr/>
              <a:t>12</a:t>
            </a:fld>
            <a:endParaRPr lang="en-US" sz="1000" smtClean="0">
              <a:solidFill>
                <a:schemeClr val="tx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p:cNvSpPr>
          <p:nvPr>
            <p:ph type="sldImg"/>
          </p:nvPr>
        </p:nvSpPr>
        <p:spPr bwMode="auto">
          <a:xfrm>
            <a:off x="992188" y="768350"/>
            <a:ext cx="5114925" cy="3836988"/>
          </a:xfrm>
          <a:prstGeom prst="rect">
            <a:avLst/>
          </a:prstGeom>
          <a:noFill/>
          <a:ln w="12700">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1507" name="Notes Placeholder 2"/>
          <p:cNvSpPr>
            <a:spLocks noGrp="1"/>
          </p:cNvSpPr>
          <p:nvPr>
            <p:ph type="body" idx="1"/>
          </p:nvPr>
        </p:nvSpPr>
        <p:spPr bwMode="auto">
          <a:xfrm>
            <a:off x="709613" y="4860925"/>
            <a:ext cx="5680075" cy="4605338"/>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GB" smtClean="0"/>
              <a:t>I feel this slide should go after the details of the assignment. </a:t>
            </a:r>
          </a:p>
          <a:p>
            <a:endParaRPr lang="en-GB" smtClean="0"/>
          </a:p>
          <a:p>
            <a:r>
              <a:rPr lang="en-GB" smtClean="0"/>
              <a:t>Re 1</a:t>
            </a:r>
            <a:r>
              <a:rPr lang="en-GB" baseline="30000" smtClean="0"/>
              <a:t>st</a:t>
            </a:r>
            <a:r>
              <a:rPr lang="en-GB" smtClean="0"/>
              <a:t> point: add that it’s available on the intranet. </a:t>
            </a:r>
          </a:p>
          <a:p>
            <a:endParaRPr lang="en-GB" smtClean="0"/>
          </a:p>
          <a:p>
            <a:r>
              <a:rPr lang="en-GB" smtClean="0"/>
              <a:t>Re 2</a:t>
            </a:r>
            <a:r>
              <a:rPr lang="en-GB" baseline="30000" smtClean="0"/>
              <a:t>nd</a:t>
            </a:r>
            <a:r>
              <a:rPr lang="en-GB" smtClean="0"/>
              <a:t> point: agree with Fran about difficulty of counting pages when we include commentary. </a:t>
            </a:r>
          </a:p>
        </p:txBody>
      </p:sp>
      <p:sp>
        <p:nvSpPr>
          <p:cNvPr id="21508"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1225">
              <a:defRPr sz="2400">
                <a:solidFill>
                  <a:srgbClr val="790015"/>
                </a:solidFill>
                <a:latin typeface="Times New Roman" pitchFamily="18" charset="0"/>
              </a:defRPr>
            </a:lvl1pPr>
            <a:lvl2pPr marL="742950" indent="-285750" defTabSz="911225">
              <a:defRPr sz="2400">
                <a:solidFill>
                  <a:srgbClr val="790015"/>
                </a:solidFill>
                <a:latin typeface="Times New Roman" pitchFamily="18" charset="0"/>
              </a:defRPr>
            </a:lvl2pPr>
            <a:lvl3pPr marL="1143000" indent="-228600" defTabSz="911225">
              <a:defRPr sz="2400">
                <a:solidFill>
                  <a:srgbClr val="790015"/>
                </a:solidFill>
                <a:latin typeface="Times New Roman" pitchFamily="18" charset="0"/>
              </a:defRPr>
            </a:lvl3pPr>
            <a:lvl4pPr marL="1600200" indent="-228600" defTabSz="911225">
              <a:defRPr sz="2400">
                <a:solidFill>
                  <a:srgbClr val="790015"/>
                </a:solidFill>
                <a:latin typeface="Times New Roman" pitchFamily="18" charset="0"/>
              </a:defRPr>
            </a:lvl4pPr>
            <a:lvl5pPr marL="2057400" indent="-228600" defTabSz="911225">
              <a:defRPr sz="2400">
                <a:solidFill>
                  <a:srgbClr val="790015"/>
                </a:solidFill>
                <a:latin typeface="Times New Roman" pitchFamily="18" charset="0"/>
              </a:defRPr>
            </a:lvl5pPr>
            <a:lvl6pPr marL="2514600" indent="-228600" defTabSz="911225" eaLnBrk="0" fontAlgn="base" hangingPunct="0">
              <a:spcBef>
                <a:spcPct val="0"/>
              </a:spcBef>
              <a:spcAft>
                <a:spcPct val="0"/>
              </a:spcAft>
              <a:defRPr sz="2400">
                <a:solidFill>
                  <a:srgbClr val="790015"/>
                </a:solidFill>
                <a:latin typeface="Times New Roman" pitchFamily="18" charset="0"/>
              </a:defRPr>
            </a:lvl6pPr>
            <a:lvl7pPr marL="2971800" indent="-228600" defTabSz="911225" eaLnBrk="0" fontAlgn="base" hangingPunct="0">
              <a:spcBef>
                <a:spcPct val="0"/>
              </a:spcBef>
              <a:spcAft>
                <a:spcPct val="0"/>
              </a:spcAft>
              <a:defRPr sz="2400">
                <a:solidFill>
                  <a:srgbClr val="790015"/>
                </a:solidFill>
                <a:latin typeface="Times New Roman" pitchFamily="18" charset="0"/>
              </a:defRPr>
            </a:lvl7pPr>
            <a:lvl8pPr marL="3429000" indent="-228600" defTabSz="911225" eaLnBrk="0" fontAlgn="base" hangingPunct="0">
              <a:spcBef>
                <a:spcPct val="0"/>
              </a:spcBef>
              <a:spcAft>
                <a:spcPct val="0"/>
              </a:spcAft>
              <a:defRPr sz="2400">
                <a:solidFill>
                  <a:srgbClr val="790015"/>
                </a:solidFill>
                <a:latin typeface="Times New Roman" pitchFamily="18" charset="0"/>
              </a:defRPr>
            </a:lvl8pPr>
            <a:lvl9pPr marL="3886200" indent="-228600" defTabSz="911225" eaLnBrk="0" fontAlgn="base" hangingPunct="0">
              <a:spcBef>
                <a:spcPct val="0"/>
              </a:spcBef>
              <a:spcAft>
                <a:spcPct val="0"/>
              </a:spcAft>
              <a:defRPr sz="2400">
                <a:solidFill>
                  <a:srgbClr val="790015"/>
                </a:solidFill>
                <a:latin typeface="Times New Roman" pitchFamily="18" charset="0"/>
              </a:defRPr>
            </a:lvl9pPr>
          </a:lstStyle>
          <a:p>
            <a:fld id="{32AF1127-9936-410D-AABB-67D6456851D4}" type="slidenum">
              <a:rPr lang="en-US" sz="1000" smtClean="0">
                <a:solidFill>
                  <a:schemeClr val="tx1"/>
                </a:solidFill>
              </a:rPr>
              <a:pPr/>
              <a:t>13</a:t>
            </a:fld>
            <a:endParaRPr lang="en-US" sz="1000" smtClean="0">
              <a:solidFill>
                <a:schemeClr val="tx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22049563-F8E0-4645-A97F-066B30E8468D}" type="slidenum">
              <a:rPr lang="en-US"/>
              <a:pPr>
                <a:defRPr/>
              </a:pPr>
              <a:t>‹#›</a:t>
            </a:fld>
            <a:endParaRPr lang="en-US"/>
          </a:p>
        </p:txBody>
      </p:sp>
    </p:spTree>
    <p:extLst>
      <p:ext uri="{BB962C8B-B14F-4D97-AF65-F5344CB8AC3E}">
        <p14:creationId xmlns:p14="http://schemas.microsoft.com/office/powerpoint/2010/main" xmlns="" val="519571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472AE2EF-E869-4831-B980-A8B460371942}" type="slidenum">
              <a:rPr lang="en-US"/>
              <a:pPr>
                <a:defRPr/>
              </a:pPr>
              <a:t>‹#›</a:t>
            </a:fld>
            <a:endParaRPr lang="en-US"/>
          </a:p>
        </p:txBody>
      </p:sp>
    </p:spTree>
    <p:extLst>
      <p:ext uri="{BB962C8B-B14F-4D97-AF65-F5344CB8AC3E}">
        <p14:creationId xmlns:p14="http://schemas.microsoft.com/office/powerpoint/2010/main" xmlns="" val="1222489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234950"/>
            <a:ext cx="1943100" cy="57848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62000" y="234950"/>
            <a:ext cx="5676900" cy="5784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ABFE2B81-281C-4EEB-9847-9EF2C95C023A}" type="slidenum">
              <a:rPr lang="en-US"/>
              <a:pPr>
                <a:defRPr/>
              </a:pPr>
              <a:t>‹#›</a:t>
            </a:fld>
            <a:endParaRPr lang="en-US"/>
          </a:p>
        </p:txBody>
      </p:sp>
    </p:spTree>
    <p:extLst>
      <p:ext uri="{BB962C8B-B14F-4D97-AF65-F5344CB8AC3E}">
        <p14:creationId xmlns:p14="http://schemas.microsoft.com/office/powerpoint/2010/main" xmlns="" val="816192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90F9CA88-BCF1-46A3-B6D7-11A0D3692FF8}" type="slidenum">
              <a:rPr lang="en-US"/>
              <a:pPr>
                <a:defRPr/>
              </a:pPr>
              <a:t>‹#›</a:t>
            </a:fld>
            <a:endParaRPr lang="en-US"/>
          </a:p>
        </p:txBody>
      </p:sp>
    </p:spTree>
    <p:extLst>
      <p:ext uri="{BB962C8B-B14F-4D97-AF65-F5344CB8AC3E}">
        <p14:creationId xmlns:p14="http://schemas.microsoft.com/office/powerpoint/2010/main" xmlns="" val="3763847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ftr" sz="quarter" idx="11"/>
          </p:nvPr>
        </p:nvSpPr>
        <p:spPr>
          <a:ln/>
        </p:spPr>
        <p:txBody>
          <a:bodyPr/>
          <a:lstStyle>
            <a:lvl1pPr>
              <a:defRPr/>
            </a:lvl1pPr>
          </a:lstStyle>
          <a:p>
            <a:pPr>
              <a:defRPr/>
            </a:pPr>
            <a:endParaRPr lang="en-US"/>
          </a:p>
        </p:txBody>
      </p:sp>
      <p:sp>
        <p:nvSpPr>
          <p:cNvPr id="6" name="Rectangle 4"/>
          <p:cNvSpPr>
            <a:spLocks noGrp="1" noChangeArrowheads="1"/>
          </p:cNvSpPr>
          <p:nvPr>
            <p:ph type="sldNum" sz="quarter" idx="12"/>
          </p:nvPr>
        </p:nvSpPr>
        <p:spPr>
          <a:ln/>
        </p:spPr>
        <p:txBody>
          <a:bodyPr/>
          <a:lstStyle>
            <a:lvl1pPr>
              <a:defRPr/>
            </a:lvl1pPr>
          </a:lstStyle>
          <a:p>
            <a:pPr>
              <a:defRPr/>
            </a:pPr>
            <a:fld id="{614B2C68-F039-4AB3-B710-F68374A00D6E}" type="slidenum">
              <a:rPr lang="en-US"/>
              <a:pPr>
                <a:defRPr/>
              </a:pPr>
              <a:t>‹#›</a:t>
            </a:fld>
            <a:endParaRPr lang="en-US"/>
          </a:p>
        </p:txBody>
      </p:sp>
    </p:spTree>
    <p:extLst>
      <p:ext uri="{BB962C8B-B14F-4D97-AF65-F5344CB8AC3E}">
        <p14:creationId xmlns:p14="http://schemas.microsoft.com/office/powerpoint/2010/main" xmlns="" val="3078872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7620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244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04E3F8E2-62A6-4292-B53C-838EEC5A6ECC}" type="slidenum">
              <a:rPr lang="en-US"/>
              <a:pPr>
                <a:defRPr/>
              </a:pPr>
              <a:t>‹#›</a:t>
            </a:fld>
            <a:endParaRPr lang="en-US"/>
          </a:p>
        </p:txBody>
      </p:sp>
    </p:spTree>
    <p:extLst>
      <p:ext uri="{BB962C8B-B14F-4D97-AF65-F5344CB8AC3E}">
        <p14:creationId xmlns:p14="http://schemas.microsoft.com/office/powerpoint/2010/main" xmlns="" val="618958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2"/>
          <p:cNvSpPr>
            <a:spLocks noGrp="1" noChangeArrowheads="1"/>
          </p:cNvSpPr>
          <p:nvPr>
            <p:ph type="dt" sz="half" idx="10"/>
          </p:nvPr>
        </p:nvSpPr>
        <p:spPr>
          <a:ln/>
        </p:spPr>
        <p:txBody>
          <a:bodyPr/>
          <a:lstStyle>
            <a:lvl1pPr>
              <a:defRPr/>
            </a:lvl1pPr>
          </a:lstStyle>
          <a:p>
            <a:pPr>
              <a:defRPr/>
            </a:pPr>
            <a:endParaRPr lang="en-US"/>
          </a:p>
        </p:txBody>
      </p:sp>
      <p:sp>
        <p:nvSpPr>
          <p:cNvPr id="8" name="Rectangle 3"/>
          <p:cNvSpPr>
            <a:spLocks noGrp="1" noChangeArrowheads="1"/>
          </p:cNvSpPr>
          <p:nvPr>
            <p:ph type="ftr" sz="quarter" idx="11"/>
          </p:nvPr>
        </p:nvSpPr>
        <p:spPr>
          <a:ln/>
        </p:spPr>
        <p:txBody>
          <a:bodyPr/>
          <a:lstStyle>
            <a:lvl1pPr>
              <a:defRPr/>
            </a:lvl1pPr>
          </a:lstStyle>
          <a:p>
            <a:pPr>
              <a:defRPr/>
            </a:pPr>
            <a:endParaRPr lang="en-US"/>
          </a:p>
        </p:txBody>
      </p:sp>
      <p:sp>
        <p:nvSpPr>
          <p:cNvPr id="9" name="Rectangle 4"/>
          <p:cNvSpPr>
            <a:spLocks noGrp="1" noChangeArrowheads="1"/>
          </p:cNvSpPr>
          <p:nvPr>
            <p:ph type="sldNum" sz="quarter" idx="12"/>
          </p:nvPr>
        </p:nvSpPr>
        <p:spPr>
          <a:ln/>
        </p:spPr>
        <p:txBody>
          <a:bodyPr/>
          <a:lstStyle>
            <a:lvl1pPr>
              <a:defRPr/>
            </a:lvl1pPr>
          </a:lstStyle>
          <a:p>
            <a:pPr>
              <a:defRPr/>
            </a:pPr>
            <a:fld id="{03AADD7D-BFFC-4A0B-A986-30555082984C}" type="slidenum">
              <a:rPr lang="en-US"/>
              <a:pPr>
                <a:defRPr/>
              </a:pPr>
              <a:t>‹#›</a:t>
            </a:fld>
            <a:endParaRPr lang="en-US"/>
          </a:p>
        </p:txBody>
      </p:sp>
    </p:spTree>
    <p:extLst>
      <p:ext uri="{BB962C8B-B14F-4D97-AF65-F5344CB8AC3E}">
        <p14:creationId xmlns:p14="http://schemas.microsoft.com/office/powerpoint/2010/main" xmlns="" val="3454085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ftr" sz="quarter" idx="11"/>
          </p:nvPr>
        </p:nvSpPr>
        <p:spPr>
          <a:ln/>
        </p:spPr>
        <p:txBody>
          <a:bodyPr/>
          <a:lstStyle>
            <a:lvl1pPr>
              <a:defRPr/>
            </a:lvl1pPr>
          </a:lstStyle>
          <a:p>
            <a:pPr>
              <a:defRPr/>
            </a:pPr>
            <a:endParaRPr lang="en-US"/>
          </a:p>
        </p:txBody>
      </p:sp>
      <p:sp>
        <p:nvSpPr>
          <p:cNvPr id="5" name="Rectangle 4"/>
          <p:cNvSpPr>
            <a:spLocks noGrp="1" noChangeArrowheads="1"/>
          </p:cNvSpPr>
          <p:nvPr>
            <p:ph type="sldNum" sz="quarter" idx="12"/>
          </p:nvPr>
        </p:nvSpPr>
        <p:spPr>
          <a:ln/>
        </p:spPr>
        <p:txBody>
          <a:bodyPr/>
          <a:lstStyle>
            <a:lvl1pPr>
              <a:defRPr/>
            </a:lvl1pPr>
          </a:lstStyle>
          <a:p>
            <a:pPr>
              <a:defRPr/>
            </a:pPr>
            <a:fld id="{DCDDA804-EB91-4EC6-B9A4-A3C1B362828A}" type="slidenum">
              <a:rPr lang="en-US"/>
              <a:pPr>
                <a:defRPr/>
              </a:pPr>
              <a:t>‹#›</a:t>
            </a:fld>
            <a:endParaRPr lang="en-US"/>
          </a:p>
        </p:txBody>
      </p:sp>
    </p:spTree>
    <p:extLst>
      <p:ext uri="{BB962C8B-B14F-4D97-AF65-F5344CB8AC3E}">
        <p14:creationId xmlns:p14="http://schemas.microsoft.com/office/powerpoint/2010/main" xmlns="" val="1263998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ftr" sz="quarter" idx="11"/>
          </p:nvPr>
        </p:nvSpPr>
        <p:spPr>
          <a:ln/>
        </p:spPr>
        <p:txBody>
          <a:bodyPr/>
          <a:lstStyle>
            <a:lvl1pPr>
              <a:defRPr/>
            </a:lvl1pPr>
          </a:lstStyle>
          <a:p>
            <a:pPr>
              <a:defRPr/>
            </a:pPr>
            <a:endParaRPr lang="en-US"/>
          </a:p>
        </p:txBody>
      </p:sp>
      <p:sp>
        <p:nvSpPr>
          <p:cNvPr id="4" name="Rectangle 4"/>
          <p:cNvSpPr>
            <a:spLocks noGrp="1" noChangeArrowheads="1"/>
          </p:cNvSpPr>
          <p:nvPr>
            <p:ph type="sldNum" sz="quarter" idx="12"/>
          </p:nvPr>
        </p:nvSpPr>
        <p:spPr>
          <a:ln/>
        </p:spPr>
        <p:txBody>
          <a:bodyPr/>
          <a:lstStyle>
            <a:lvl1pPr>
              <a:defRPr/>
            </a:lvl1pPr>
          </a:lstStyle>
          <a:p>
            <a:pPr>
              <a:defRPr/>
            </a:pPr>
            <a:fld id="{701FF9DD-D7CC-48DE-9D6F-0FF916E2B9C0}" type="slidenum">
              <a:rPr lang="en-US"/>
              <a:pPr>
                <a:defRPr/>
              </a:pPr>
              <a:t>‹#›</a:t>
            </a:fld>
            <a:endParaRPr lang="en-US"/>
          </a:p>
        </p:txBody>
      </p:sp>
    </p:spTree>
    <p:extLst>
      <p:ext uri="{BB962C8B-B14F-4D97-AF65-F5344CB8AC3E}">
        <p14:creationId xmlns:p14="http://schemas.microsoft.com/office/powerpoint/2010/main" xmlns="" val="2234808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9FD29EEB-25E5-4903-A852-8F79085EF296}" type="slidenum">
              <a:rPr lang="en-US"/>
              <a:pPr>
                <a:defRPr/>
              </a:pPr>
              <a:t>‹#›</a:t>
            </a:fld>
            <a:endParaRPr lang="en-US"/>
          </a:p>
        </p:txBody>
      </p:sp>
    </p:spTree>
    <p:extLst>
      <p:ext uri="{BB962C8B-B14F-4D97-AF65-F5344CB8AC3E}">
        <p14:creationId xmlns:p14="http://schemas.microsoft.com/office/powerpoint/2010/main" xmlns="" val="3112328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ftr" sz="quarter" idx="11"/>
          </p:nvPr>
        </p:nvSpPr>
        <p:spPr>
          <a:ln/>
        </p:spPr>
        <p:txBody>
          <a:bodyPr/>
          <a:lstStyle>
            <a:lvl1pPr>
              <a:defRPr/>
            </a:lvl1pPr>
          </a:lstStyle>
          <a:p>
            <a:pPr>
              <a:defRPr/>
            </a:pPr>
            <a:endParaRPr lang="en-US"/>
          </a:p>
        </p:txBody>
      </p:sp>
      <p:sp>
        <p:nvSpPr>
          <p:cNvPr id="7" name="Rectangle 4"/>
          <p:cNvSpPr>
            <a:spLocks noGrp="1" noChangeArrowheads="1"/>
          </p:cNvSpPr>
          <p:nvPr>
            <p:ph type="sldNum" sz="quarter" idx="12"/>
          </p:nvPr>
        </p:nvSpPr>
        <p:spPr>
          <a:ln/>
        </p:spPr>
        <p:txBody>
          <a:bodyPr/>
          <a:lstStyle>
            <a:lvl1pPr>
              <a:defRPr/>
            </a:lvl1pPr>
          </a:lstStyle>
          <a:p>
            <a:pPr>
              <a:defRPr/>
            </a:pPr>
            <a:fld id="{61152045-765C-4412-80E6-CFC57B30EF82}" type="slidenum">
              <a:rPr lang="en-US"/>
              <a:pPr>
                <a:defRPr/>
              </a:pPr>
              <a:t>‹#›</a:t>
            </a:fld>
            <a:endParaRPr lang="en-US"/>
          </a:p>
        </p:txBody>
      </p:sp>
    </p:spTree>
    <p:extLst>
      <p:ext uri="{BB962C8B-B14F-4D97-AF65-F5344CB8AC3E}">
        <p14:creationId xmlns:p14="http://schemas.microsoft.com/office/powerpoint/2010/main" xmlns="" val="3747105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chemeClr val="tx1"/>
                </a:solidFill>
              </a:defRPr>
            </a:lvl1pPr>
          </a:lstStyle>
          <a:p>
            <a:pPr>
              <a:defRPr/>
            </a:pPr>
            <a:endParaRPr lang="en-US"/>
          </a:p>
        </p:txBody>
      </p:sp>
      <p:sp>
        <p:nvSpPr>
          <p:cNvPr id="1027" name="Rectangle 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chemeClr val="tx1"/>
                </a:solidFill>
              </a:defRPr>
            </a:lvl1pPr>
          </a:lstStyle>
          <a:p>
            <a:pPr>
              <a:defRPr/>
            </a:pPr>
            <a:endParaRPr lang="en-US"/>
          </a:p>
        </p:txBody>
      </p:sp>
      <p:sp>
        <p:nvSpPr>
          <p:cNvPr id="1028" name="Rectangle 4"/>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chemeClr val="tx1"/>
                </a:solidFill>
              </a:defRPr>
            </a:lvl1pPr>
          </a:lstStyle>
          <a:p>
            <a:pPr>
              <a:defRPr/>
            </a:pPr>
            <a:fld id="{0D7711E2-8F23-4FE7-ABDC-B89BDA736439}" type="slidenum">
              <a:rPr lang="en-US"/>
              <a:pPr>
                <a:defRPr/>
              </a:pPr>
              <a:t>‹#›</a:t>
            </a:fld>
            <a:endParaRPr lang="en-US"/>
          </a:p>
        </p:txBody>
      </p:sp>
      <p:sp>
        <p:nvSpPr>
          <p:cNvPr id="1029" name="Rectangle 5"/>
          <p:cNvSpPr>
            <a:spLocks noGrp="1" noChangeArrowheads="1"/>
          </p:cNvSpPr>
          <p:nvPr>
            <p:ph type="title"/>
          </p:nvPr>
        </p:nvSpPr>
        <p:spPr bwMode="auto">
          <a:xfrm>
            <a:off x="768350" y="234950"/>
            <a:ext cx="7759700" cy="1149350"/>
          </a:xfrm>
          <a:prstGeom prst="rect">
            <a:avLst/>
          </a:prstGeom>
          <a:solidFill>
            <a:schemeClr val="bg1"/>
          </a:solidFill>
          <a:ln w="12700">
            <a:noFill/>
            <a:miter lim="800000"/>
            <a:headEnd/>
            <a:tailEnd/>
          </a:ln>
          <a:effectLst/>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1030" name="Rectangle 6"/>
          <p:cNvSpPr>
            <a:spLocks noGrp="1" noChangeArrowheads="1"/>
          </p:cNvSpPr>
          <p:nvPr>
            <p:ph type="body" idx="1"/>
          </p:nvPr>
        </p:nvSpPr>
        <p:spPr bwMode="auto">
          <a:xfrm>
            <a:off x="762000" y="1905000"/>
            <a:ext cx="77724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 name="TextBox 7"/>
          <p:cNvSpPr txBox="1"/>
          <p:nvPr userDrawn="1"/>
        </p:nvSpPr>
        <p:spPr>
          <a:xfrm>
            <a:off x="3865" y="6334780"/>
            <a:ext cx="4918078" cy="523220"/>
          </a:xfrm>
          <a:prstGeom prst="rect">
            <a:avLst/>
          </a:prstGeom>
          <a:noFill/>
        </p:spPr>
        <p:txBody>
          <a:bodyPr wrap="none" rtlCol="0">
            <a:spAutoFit/>
          </a:bodyPr>
          <a:lstStyle/>
          <a:p>
            <a:r>
              <a:rPr lang="en-GB" sz="1400" dirty="0" smtClean="0"/>
              <a:t>© Colin Eden and Fran Ackermann: Lecture Notes</a:t>
            </a:r>
          </a:p>
          <a:p>
            <a:r>
              <a:rPr lang="en-GB" sz="1400" dirty="0" smtClean="0"/>
              <a:t>For</a:t>
            </a:r>
            <a:r>
              <a:rPr lang="en-GB" sz="1400" baseline="0" dirty="0" smtClean="0"/>
              <a:t> Making Strategy: Mapping Out Strategic Success, Sage, 2011</a:t>
            </a:r>
            <a:endParaRPr lang="en-GB" sz="14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2pPr>
      <a:lvl3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3pPr>
      <a:lvl4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4pPr>
      <a:lvl5pPr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5pPr>
      <a:lvl6pPr marL="4572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6pPr>
      <a:lvl7pPr marL="9144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7pPr>
      <a:lvl8pPr marL="13716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8pPr>
      <a:lvl9pPr marL="1828800" algn="l" rtl="0" eaLnBrk="0" fontAlgn="base" hangingPunct="0">
        <a:spcBef>
          <a:spcPct val="0"/>
        </a:spcBef>
        <a:spcAft>
          <a:spcPct val="0"/>
        </a:spcAft>
        <a:defRPr sz="4000" b="1">
          <a:solidFill>
            <a:schemeClr val="accent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rgbClr val="FC0128"/>
        </a:buClr>
        <a:buSzPct val="75000"/>
        <a:buFont typeface="Wingdings" pitchFamily="2" charset="2"/>
        <a:buChar char="q"/>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FC0128"/>
        </a:buClr>
        <a:buSzPct val="100000"/>
        <a:buChar char="•"/>
        <a:defRPr sz="2800">
          <a:solidFill>
            <a:schemeClr val="tx1"/>
          </a:solidFill>
          <a:latin typeface="+mn-lt"/>
        </a:defRPr>
      </a:lvl2pPr>
      <a:lvl3pPr marL="1143000" indent="-228600" algn="l" rtl="0" eaLnBrk="0" fontAlgn="base" hangingPunct="0">
        <a:spcBef>
          <a:spcPct val="20000"/>
        </a:spcBef>
        <a:spcAft>
          <a:spcPct val="0"/>
        </a:spcAft>
        <a:buClr>
          <a:srgbClr val="FC0128"/>
        </a:buClr>
        <a:buSzPct val="100000"/>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SzPct val="100000"/>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SzPct val="100000"/>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SzPct val="100000"/>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SzPct val="100000"/>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SzPct val="100000"/>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88640"/>
            <a:ext cx="7830616" cy="5816977"/>
          </a:xfrm>
          <a:prstGeom prst="rect">
            <a:avLst/>
          </a:prstGeom>
        </p:spPr>
        <p:txBody>
          <a:bodyPr wrap="square">
            <a:spAutoFit/>
          </a:bodyPr>
          <a:lstStyle/>
          <a:p>
            <a:pPr algn="ctr"/>
            <a:r>
              <a:rPr lang="en-GB" sz="2000" dirty="0">
                <a:solidFill>
                  <a:schemeClr val="accent2"/>
                </a:solidFill>
                <a:effectLst>
                  <a:outerShdw blurRad="38100" dist="38100" dir="2700000" algn="tl">
                    <a:srgbClr val="000000">
                      <a:alpha val="43137"/>
                    </a:srgbClr>
                  </a:outerShdw>
                </a:effectLst>
              </a:rPr>
              <a:t>Files mounted on the </a:t>
            </a:r>
            <a:r>
              <a:rPr lang="en-GB" sz="2000" dirty="0" smtClean="0">
                <a:solidFill>
                  <a:schemeClr val="accent2"/>
                </a:solidFill>
                <a:effectLst>
                  <a:outerShdw blurRad="38100" dist="38100" dir="2700000" algn="tl">
                    <a:srgbClr val="000000">
                      <a:alpha val="43137"/>
                    </a:srgbClr>
                  </a:outerShdw>
                </a:effectLst>
              </a:rPr>
              <a:t>Making </a:t>
            </a:r>
            <a:r>
              <a:rPr lang="en-GB" sz="2000" dirty="0">
                <a:solidFill>
                  <a:schemeClr val="accent2"/>
                </a:solidFill>
                <a:effectLst>
                  <a:outerShdw blurRad="38100" dist="38100" dir="2700000" algn="tl">
                    <a:srgbClr val="000000">
                      <a:alpha val="43137"/>
                    </a:srgbClr>
                  </a:outerShdw>
                </a:effectLst>
              </a:rPr>
              <a:t>Strategy </a:t>
            </a:r>
            <a:r>
              <a:rPr lang="en-GB" sz="2000" dirty="0" smtClean="0">
                <a:solidFill>
                  <a:schemeClr val="accent2"/>
                </a:solidFill>
                <a:effectLst>
                  <a:outerShdw blurRad="38100" dist="38100" dir="2700000" algn="tl">
                    <a:srgbClr val="000000">
                      <a:alpha val="43137"/>
                    </a:srgbClr>
                  </a:outerShdw>
                </a:effectLst>
              </a:rPr>
              <a:t>Sage web </a:t>
            </a:r>
            <a:r>
              <a:rPr lang="en-GB" sz="2000" dirty="0">
                <a:solidFill>
                  <a:schemeClr val="accent2"/>
                </a:solidFill>
                <a:effectLst>
                  <a:outerShdw blurRad="38100" dist="38100" dir="2700000" algn="tl">
                    <a:srgbClr val="000000">
                      <a:alpha val="43137"/>
                    </a:srgbClr>
                  </a:outerShdw>
                </a:effectLst>
              </a:rPr>
              <a:t>site</a:t>
            </a:r>
          </a:p>
          <a:p>
            <a:pPr lvl="0"/>
            <a:endParaRPr lang="en-GB" sz="1600" b="1" dirty="0" smtClean="0">
              <a:solidFill>
                <a:schemeClr val="tx1"/>
              </a:solidFill>
            </a:endParaRPr>
          </a:p>
          <a:p>
            <a:pPr lvl="0"/>
            <a:r>
              <a:rPr lang="en-GB" sz="1600" b="1" dirty="0" smtClean="0">
                <a:solidFill>
                  <a:schemeClr val="tx1"/>
                </a:solidFill>
              </a:rPr>
              <a:t>Six </a:t>
            </a:r>
            <a:r>
              <a:rPr lang="en-GB" sz="1600" b="1" dirty="0">
                <a:solidFill>
                  <a:schemeClr val="tx1"/>
                </a:solidFill>
              </a:rPr>
              <a:t>sets of PowerPoint slides:</a:t>
            </a:r>
          </a:p>
          <a:p>
            <a:pPr lvl="1"/>
            <a:r>
              <a:rPr lang="en-GB" sz="1600" dirty="0">
                <a:solidFill>
                  <a:schemeClr val="tx1"/>
                </a:solidFill>
              </a:rPr>
              <a:t>Introduction to Making Strategy</a:t>
            </a:r>
          </a:p>
          <a:p>
            <a:pPr lvl="1"/>
            <a:r>
              <a:rPr lang="en-GB" sz="1600" dirty="0">
                <a:solidFill>
                  <a:schemeClr val="tx1"/>
                </a:solidFill>
              </a:rPr>
              <a:t>Strategy as the Prioritisation and Management of Key Issues</a:t>
            </a:r>
          </a:p>
          <a:p>
            <a:pPr lvl="1"/>
            <a:r>
              <a:rPr lang="en-GB" sz="1600" dirty="0">
                <a:solidFill>
                  <a:schemeClr val="tx1"/>
                </a:solidFill>
              </a:rPr>
              <a:t>Strategy as Purpose: Agreeing Goals and Aspirations for the Organisation</a:t>
            </a:r>
          </a:p>
          <a:p>
            <a:pPr lvl="1"/>
            <a:r>
              <a:rPr lang="en-GB" sz="1600" dirty="0">
                <a:solidFill>
                  <a:schemeClr val="tx1"/>
                </a:solidFill>
              </a:rPr>
              <a:t>Strategy as Competitive advantage </a:t>
            </a:r>
          </a:p>
          <a:p>
            <a:pPr lvl="1"/>
            <a:r>
              <a:rPr lang="en-GB" sz="1600" dirty="0">
                <a:solidFill>
                  <a:schemeClr val="tx1"/>
                </a:solidFill>
              </a:rPr>
              <a:t>Closure</a:t>
            </a:r>
          </a:p>
          <a:p>
            <a:r>
              <a:rPr lang="en-GB" sz="1600" dirty="0">
                <a:solidFill>
                  <a:schemeClr val="tx1"/>
                </a:solidFill>
              </a:rPr>
              <a:t>These slides are intended only as a supplement to the book and do not represent a complete picture of the theory, concepts, or practice that lie behind the approach to strategy.  They provide some further examples and pick out some main themes.</a:t>
            </a:r>
          </a:p>
          <a:p>
            <a:r>
              <a:rPr lang="en-GB" sz="1600" dirty="0">
                <a:solidFill>
                  <a:schemeClr val="tx1"/>
                </a:solidFill>
              </a:rPr>
              <a:t>They have been designed so that they can be modified and added to.  However, the copyright of the material lies with the authors.</a:t>
            </a:r>
          </a:p>
          <a:p>
            <a:r>
              <a:rPr lang="en-GB" sz="1600" dirty="0">
                <a:solidFill>
                  <a:schemeClr val="tx1"/>
                </a:solidFill>
              </a:rPr>
              <a:t> </a:t>
            </a:r>
          </a:p>
          <a:p>
            <a:pPr lvl="0"/>
            <a:r>
              <a:rPr lang="en-GB" sz="1600" b="1" dirty="0">
                <a:solidFill>
                  <a:schemeClr val="tx1"/>
                </a:solidFill>
              </a:rPr>
              <a:t>Four sets of PowerPoint slides </a:t>
            </a:r>
            <a:r>
              <a:rPr lang="en-GB" sz="1600" dirty="0">
                <a:solidFill>
                  <a:schemeClr val="tx1"/>
                </a:solidFill>
              </a:rPr>
              <a:t>that list the tasks for each of the four forums.  These are directly from the book and save retyping them if required.</a:t>
            </a:r>
          </a:p>
          <a:p>
            <a:r>
              <a:rPr lang="en-GB" sz="1600" dirty="0">
                <a:solidFill>
                  <a:schemeClr val="tx1"/>
                </a:solidFill>
              </a:rPr>
              <a:t> </a:t>
            </a:r>
          </a:p>
          <a:p>
            <a:pPr lvl="0"/>
            <a:r>
              <a:rPr lang="en-GB" sz="1600" b="1" dirty="0">
                <a:solidFill>
                  <a:schemeClr val="tx1"/>
                </a:solidFill>
              </a:rPr>
              <a:t>A 2-page quick guide to the use of </a:t>
            </a:r>
            <a:r>
              <a:rPr lang="en-GB" sz="1600" b="1" i="1" dirty="0">
                <a:solidFill>
                  <a:schemeClr val="tx1"/>
                </a:solidFill>
              </a:rPr>
              <a:t>Decision Explorer.  </a:t>
            </a:r>
            <a:r>
              <a:rPr lang="en-GB" sz="1600" dirty="0">
                <a:solidFill>
                  <a:schemeClr val="tx1"/>
                </a:solidFill>
              </a:rPr>
              <a:t>This guide provides the majority of the ‘hot-key’ instructions that used extensively during the Making Strategy process.</a:t>
            </a:r>
          </a:p>
          <a:p>
            <a:r>
              <a:rPr lang="en-GB" sz="1600" dirty="0">
                <a:solidFill>
                  <a:schemeClr val="tx1"/>
                </a:solidFill>
              </a:rPr>
              <a:t> </a:t>
            </a:r>
          </a:p>
          <a:p>
            <a:pPr lvl="0"/>
            <a:r>
              <a:rPr lang="en-GB" sz="1600" b="1" dirty="0">
                <a:solidFill>
                  <a:schemeClr val="tx1"/>
                </a:solidFill>
              </a:rPr>
              <a:t>Videos introducing the use of </a:t>
            </a:r>
            <a:r>
              <a:rPr lang="en-GB" sz="1600" b="1" i="1" dirty="0">
                <a:solidFill>
                  <a:schemeClr val="tx1"/>
                </a:solidFill>
              </a:rPr>
              <a:t>Decision Explorer</a:t>
            </a:r>
            <a:r>
              <a:rPr lang="en-GB" sz="1600" b="1" dirty="0">
                <a:solidFill>
                  <a:schemeClr val="tx1"/>
                </a:solidFill>
              </a:rPr>
              <a:t> </a:t>
            </a:r>
            <a:r>
              <a:rPr lang="en-GB" sz="1600" dirty="0">
                <a:solidFill>
                  <a:schemeClr val="tx1"/>
                </a:solidFill>
              </a:rPr>
              <a:t>in the issue management forum.  This provides a quick way of ‘getting the hang’ of using the software at a basic level.</a:t>
            </a:r>
          </a:p>
          <a:p>
            <a:r>
              <a:rPr lang="en-GB" sz="1600" dirty="0">
                <a:solidFill>
                  <a:schemeClr val="tx1"/>
                </a:solidFill>
              </a:rPr>
              <a:t> </a:t>
            </a:r>
          </a:p>
        </p:txBody>
      </p:sp>
    </p:spTree>
    <p:extLst>
      <p:ext uri="{BB962C8B-B14F-4D97-AF65-F5344CB8AC3E}">
        <p14:creationId xmlns:p14="http://schemas.microsoft.com/office/powerpoint/2010/main" xmlns="" val="1544919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0722" name="Rectangle 2"/>
          <p:cNvSpPr>
            <a:spLocks noGrp="1" noChangeArrowheads="1"/>
          </p:cNvSpPr>
          <p:nvPr>
            <p:ph type="title"/>
          </p:nvPr>
        </p:nvSpPr>
        <p:spPr>
          <a:xfrm>
            <a:off x="685800" y="0"/>
            <a:ext cx="7759700" cy="692150"/>
          </a:xfrm>
        </p:spPr>
        <p:txBody>
          <a:bodyPr/>
          <a:lstStyle/>
          <a:p>
            <a:pPr algn="ctr">
              <a:defRPr/>
            </a:pPr>
            <a:r>
              <a:rPr lang="en-GB" sz="3200" dirty="0" smtClean="0"/>
              <a:t>The assignment: notes (1 of 3)</a:t>
            </a:r>
          </a:p>
        </p:txBody>
      </p:sp>
      <p:sp>
        <p:nvSpPr>
          <p:cNvPr id="8195" name="Rectangle 3"/>
          <p:cNvSpPr>
            <a:spLocks noGrp="1" noChangeArrowheads="1"/>
          </p:cNvSpPr>
          <p:nvPr>
            <p:ph type="body" idx="1"/>
          </p:nvPr>
        </p:nvSpPr>
        <p:spPr>
          <a:xfrm>
            <a:off x="395288" y="908050"/>
            <a:ext cx="8382000" cy="4114800"/>
          </a:xfrm>
        </p:spPr>
        <p:txBody>
          <a:bodyPr/>
          <a:lstStyle/>
          <a:p>
            <a:pPr marL="533400" indent="-533400">
              <a:lnSpc>
                <a:spcPct val="90000"/>
              </a:lnSpc>
              <a:buSzTx/>
              <a:buFont typeface="Wingdings" pitchFamily="2" charset="2"/>
              <a:buNone/>
              <a:defRPr/>
            </a:pPr>
            <a:r>
              <a:rPr lang="en-GB" sz="2000" dirty="0" smtClean="0">
                <a:solidFill>
                  <a:srgbClr val="000000"/>
                </a:solidFill>
                <a:cs typeface="Tahoma" pitchFamily="34" charset="0"/>
              </a:rPr>
              <a:t>Submit on one page A4 for each of 11 tasks (plus 1 extra map for each of task 4</a:t>
            </a:r>
            <a:r>
              <a:rPr lang="en-GB" sz="2000" dirty="0">
                <a:solidFill>
                  <a:srgbClr val="000000"/>
                </a:solidFill>
                <a:cs typeface="Tahoma" pitchFamily="34" charset="0"/>
              </a:rPr>
              <a:t> </a:t>
            </a:r>
            <a:r>
              <a:rPr lang="en-GB" sz="2000" dirty="0" smtClean="0">
                <a:solidFill>
                  <a:srgbClr val="000000"/>
                </a:solidFill>
                <a:cs typeface="Tahoma" pitchFamily="34" charset="0"/>
              </a:rPr>
              <a:t>and 7), thus 13 pages of A4 in total</a:t>
            </a:r>
          </a:p>
          <a:p>
            <a:pPr marL="533400" indent="-533400">
              <a:lnSpc>
                <a:spcPct val="90000"/>
              </a:lnSpc>
              <a:buSzTx/>
              <a:buFont typeface="Wingdings" pitchFamily="2" charset="2"/>
              <a:buNone/>
              <a:defRPr/>
            </a:pPr>
            <a:r>
              <a:rPr lang="en-GB" sz="2000" dirty="0" smtClean="0">
                <a:solidFill>
                  <a:srgbClr val="000000"/>
                </a:solidFill>
                <a:cs typeface="Tahoma" pitchFamily="34" charset="0"/>
              </a:rPr>
              <a:t>Each of tasks 1, 4, and 7 are to be submitted as </a:t>
            </a:r>
            <a:r>
              <a:rPr lang="en-GB" sz="2000" i="1" dirty="0" smtClean="0">
                <a:solidFill>
                  <a:srgbClr val="000000"/>
                </a:solidFill>
                <a:cs typeface="Tahoma" pitchFamily="34" charset="0"/>
              </a:rPr>
              <a:t>Decision Explorer </a:t>
            </a:r>
            <a:r>
              <a:rPr lang="en-GB" sz="2000" dirty="0" smtClean="0">
                <a:solidFill>
                  <a:srgbClr val="000000"/>
                </a:solidFill>
                <a:cs typeface="Tahoma" pitchFamily="34" charset="0"/>
              </a:rPr>
              <a:t>maps</a:t>
            </a:r>
            <a:endParaRPr lang="en-GB" sz="2000" dirty="0" smtClean="0">
              <a:cs typeface="Times New Roman" pitchFamily="18" charset="0"/>
            </a:endParaRPr>
          </a:p>
          <a:p>
            <a:pPr marL="0" indent="0">
              <a:lnSpc>
                <a:spcPct val="90000"/>
              </a:lnSpc>
              <a:buSzTx/>
              <a:buFont typeface="Wingdings" pitchFamily="2" charset="2"/>
              <a:buNone/>
              <a:defRPr/>
            </a:pPr>
            <a:endParaRPr lang="en-GB" sz="2000" dirty="0" smtClean="0">
              <a:solidFill>
                <a:srgbClr val="000000"/>
              </a:solidFill>
              <a:cs typeface="Tahoma" pitchFamily="34" charset="0"/>
            </a:endParaRPr>
          </a:p>
          <a:p>
            <a:pPr marL="0" indent="0">
              <a:lnSpc>
                <a:spcPct val="90000"/>
              </a:lnSpc>
              <a:buSzTx/>
              <a:buFont typeface="Wingdings" pitchFamily="2" charset="2"/>
              <a:buNone/>
              <a:defRPr/>
            </a:pPr>
            <a:r>
              <a:rPr lang="en-GB" sz="2000" dirty="0" smtClean="0">
                <a:solidFill>
                  <a:srgbClr val="000000"/>
                </a:solidFill>
                <a:cs typeface="Tahoma" pitchFamily="34" charset="0"/>
              </a:rPr>
              <a:t>1. Strategy as Issue Management</a:t>
            </a:r>
          </a:p>
          <a:p>
            <a:pPr marL="0" indent="0">
              <a:lnSpc>
                <a:spcPct val="90000"/>
              </a:lnSpc>
              <a:buSzTx/>
              <a:buFont typeface="Wingdings" pitchFamily="2" charset="2"/>
              <a:buNone/>
              <a:defRPr/>
            </a:pPr>
            <a:r>
              <a:rPr lang="en-GB" sz="2000" dirty="0" smtClean="0">
                <a:solidFill>
                  <a:srgbClr val="000000"/>
                </a:solidFill>
                <a:cs typeface="Tahoma" pitchFamily="34" charset="0"/>
              </a:rPr>
              <a:t>Issue map as tidied hierarchical map, with priorities marked (Chapter 3 and 4 of MOSS)</a:t>
            </a:r>
            <a:endParaRPr lang="en-GB" sz="1100" dirty="0" smtClean="0">
              <a:cs typeface="Times New Roman" pitchFamily="18" charset="0"/>
            </a:endParaRPr>
          </a:p>
          <a:p>
            <a:pPr marL="914400" lvl="1" indent="-457200">
              <a:lnSpc>
                <a:spcPct val="90000"/>
              </a:lnSpc>
              <a:buSzTx/>
              <a:buFont typeface="Wingdings" pitchFamily="2" charset="2"/>
              <a:buNone/>
              <a:defRPr/>
            </a:pPr>
            <a:r>
              <a:rPr lang="en-GB" sz="1400" dirty="0" smtClean="0">
                <a:solidFill>
                  <a:srgbClr val="000000"/>
                </a:solidFill>
                <a:cs typeface="Tahoma" pitchFamily="34" charset="0"/>
              </a:rPr>
              <a:t>Ensure that the statements are action oriented</a:t>
            </a:r>
            <a:endParaRPr lang="en-GB" sz="1400" dirty="0" smtClean="0">
              <a:solidFill>
                <a:srgbClr val="000000"/>
              </a:solidFill>
            </a:endParaRPr>
          </a:p>
          <a:p>
            <a:pPr marL="914400" lvl="1" indent="-457200">
              <a:lnSpc>
                <a:spcPct val="90000"/>
              </a:lnSpc>
              <a:buSzTx/>
              <a:buFont typeface="Wingdings" pitchFamily="2" charset="2"/>
              <a:buNone/>
              <a:defRPr/>
            </a:pPr>
            <a:r>
              <a:rPr lang="en-GB" sz="1400" dirty="0" smtClean="0">
                <a:solidFill>
                  <a:srgbClr val="000000"/>
                </a:solidFill>
                <a:cs typeface="Tahoma" pitchFamily="34" charset="0"/>
              </a:rPr>
              <a:t>Direction of causality follows cause mapping guidelines/formalisms</a:t>
            </a:r>
            <a:endParaRPr lang="en-GB" sz="1400" dirty="0" smtClean="0">
              <a:solidFill>
                <a:srgbClr val="000000"/>
              </a:solidFill>
            </a:endParaRPr>
          </a:p>
          <a:p>
            <a:pPr marL="914400" lvl="1" indent="-457200">
              <a:lnSpc>
                <a:spcPct val="90000"/>
              </a:lnSpc>
              <a:buSzTx/>
              <a:buFont typeface="Wingdings" pitchFamily="2" charset="2"/>
              <a:buNone/>
              <a:defRPr/>
            </a:pPr>
            <a:r>
              <a:rPr lang="en-GB" sz="1400" dirty="0" smtClean="0">
                <a:solidFill>
                  <a:srgbClr val="000000"/>
                </a:solidFill>
                <a:cs typeface="Tahoma" pitchFamily="34" charset="0"/>
              </a:rPr>
              <a:t>It is expected that the map will include at least 25 issues however, remember in “real” workshops it is likely you have over 50</a:t>
            </a:r>
            <a:endParaRPr lang="en-GB" sz="1400" dirty="0" smtClean="0">
              <a:solidFill>
                <a:srgbClr val="000000"/>
              </a:solidFill>
            </a:endParaRPr>
          </a:p>
          <a:p>
            <a:pPr marL="914400" lvl="1" indent="-457200">
              <a:lnSpc>
                <a:spcPct val="90000"/>
              </a:lnSpc>
              <a:buSzTx/>
              <a:buFont typeface="Wingdings" pitchFamily="2" charset="2"/>
              <a:buNone/>
              <a:defRPr/>
            </a:pPr>
            <a:r>
              <a:rPr lang="en-GB" sz="1400" dirty="0" smtClean="0">
                <a:solidFill>
                  <a:srgbClr val="000000"/>
                </a:solidFill>
                <a:cs typeface="Tahoma" pitchFamily="34" charset="0"/>
              </a:rPr>
              <a:t>Ensure that you go beyond the initial surfacing of negative situations and include some strategic opportunities</a:t>
            </a:r>
            <a:endParaRPr lang="en-GB" sz="1400" dirty="0" smtClean="0">
              <a:solidFill>
                <a:srgbClr val="000000"/>
              </a:solidFill>
            </a:endParaRPr>
          </a:p>
          <a:p>
            <a:pPr marL="533400" indent="-533400">
              <a:lnSpc>
                <a:spcPct val="90000"/>
              </a:lnSpc>
              <a:buSzTx/>
              <a:buFont typeface="Wingdings" pitchFamily="2" charset="2"/>
              <a:buNone/>
              <a:defRPr/>
            </a:pPr>
            <a:r>
              <a:rPr lang="en-GB" sz="2000" dirty="0" smtClean="0"/>
              <a:t>2. Reflective Commentary </a:t>
            </a:r>
            <a:r>
              <a:rPr lang="en-GB" sz="2000" dirty="0"/>
              <a:t>focusing predominantly on negotiation </a:t>
            </a:r>
            <a:r>
              <a:rPr lang="en-GB" sz="2000" dirty="0" smtClean="0"/>
              <a:t>process – include examples (max  </a:t>
            </a:r>
            <a:r>
              <a:rPr lang="en-GB" sz="2000" dirty="0"/>
              <a:t>3</a:t>
            </a:r>
            <a:r>
              <a:rPr lang="en-GB" sz="2000" dirty="0" smtClean="0"/>
              <a:t>00 words)</a:t>
            </a:r>
          </a:p>
          <a:p>
            <a:pPr marL="533400" indent="-533400">
              <a:lnSpc>
                <a:spcPct val="90000"/>
              </a:lnSpc>
              <a:buSzTx/>
              <a:buFont typeface="Wingdings" pitchFamily="2" charset="2"/>
              <a:buNone/>
              <a:defRPr/>
            </a:pPr>
            <a:r>
              <a:rPr lang="en-GB" sz="2000" dirty="0" smtClean="0"/>
              <a:t>3. SSI from Issue Management</a:t>
            </a:r>
          </a:p>
          <a:p>
            <a:pPr marL="533400" indent="-533400">
              <a:lnSpc>
                <a:spcPct val="90000"/>
              </a:lnSpc>
              <a:buSzTx/>
              <a:buFont typeface="Wingdings" pitchFamily="2" charset="2"/>
              <a:buNone/>
              <a:defRPr/>
            </a:pPr>
            <a:endParaRPr lang="en-GB" sz="2000" dirty="0"/>
          </a:p>
          <a:p>
            <a:pPr marL="533400" indent="-533400">
              <a:lnSpc>
                <a:spcPct val="90000"/>
              </a:lnSpc>
              <a:buSzTx/>
              <a:buFont typeface="Wingdings" pitchFamily="2" charset="2"/>
              <a:buNone/>
              <a:defRPr/>
            </a:pPr>
            <a:r>
              <a:rPr lang="en-GB" sz="2000" dirty="0" smtClean="0"/>
              <a:t>CONTINUED….</a:t>
            </a:r>
          </a:p>
          <a:p>
            <a:pPr marL="533400" indent="-533400">
              <a:lnSpc>
                <a:spcPct val="90000"/>
              </a:lnSpc>
              <a:buSzTx/>
              <a:buFont typeface="Wingdings" pitchFamily="2" charset="2"/>
              <a:buNone/>
              <a:defRPr/>
            </a:pPr>
            <a:endParaRPr lang="en-GB" sz="2000" dirty="0" smtClean="0"/>
          </a:p>
          <a:p>
            <a:pPr marL="914400" lvl="1" indent="-457200">
              <a:lnSpc>
                <a:spcPct val="90000"/>
              </a:lnSpc>
              <a:buSzTx/>
              <a:buFontTx/>
              <a:buNone/>
              <a:defRPr/>
            </a:pPr>
            <a:endParaRPr lang="en-GB" sz="14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0722" name="Rectangle 2"/>
          <p:cNvSpPr>
            <a:spLocks noGrp="1" noChangeArrowheads="1"/>
          </p:cNvSpPr>
          <p:nvPr>
            <p:ph type="title"/>
          </p:nvPr>
        </p:nvSpPr>
        <p:spPr>
          <a:xfrm>
            <a:off x="684213" y="476250"/>
            <a:ext cx="7759700" cy="692150"/>
          </a:xfrm>
        </p:spPr>
        <p:txBody>
          <a:bodyPr/>
          <a:lstStyle/>
          <a:p>
            <a:pPr algn="ctr">
              <a:defRPr/>
            </a:pPr>
            <a:r>
              <a:rPr lang="en-GB" sz="3200" dirty="0" smtClean="0"/>
              <a:t>The assignment: notes (2 of 3)</a:t>
            </a:r>
          </a:p>
        </p:txBody>
      </p:sp>
      <p:sp>
        <p:nvSpPr>
          <p:cNvPr id="9219" name="Rectangle 3"/>
          <p:cNvSpPr>
            <a:spLocks noGrp="1" noChangeArrowheads="1"/>
          </p:cNvSpPr>
          <p:nvPr>
            <p:ph type="body" idx="1"/>
          </p:nvPr>
        </p:nvSpPr>
        <p:spPr>
          <a:xfrm>
            <a:off x="395288" y="1628775"/>
            <a:ext cx="8382000" cy="4114800"/>
          </a:xfrm>
        </p:spPr>
        <p:txBody>
          <a:bodyPr/>
          <a:lstStyle/>
          <a:p>
            <a:pPr marL="533400" indent="-533400">
              <a:lnSpc>
                <a:spcPct val="90000"/>
              </a:lnSpc>
              <a:buSzTx/>
              <a:buFont typeface="Wingdings" pitchFamily="2" charset="2"/>
              <a:buNone/>
            </a:pPr>
            <a:r>
              <a:rPr lang="en-GB" sz="1800" smtClean="0">
                <a:solidFill>
                  <a:srgbClr val="000000"/>
                </a:solidFill>
                <a:cs typeface="Tahoma" pitchFamily="34" charset="0"/>
              </a:rPr>
              <a:t> </a:t>
            </a:r>
            <a:r>
              <a:rPr lang="en-GB" sz="2000" smtClean="0">
                <a:solidFill>
                  <a:srgbClr val="000000"/>
                </a:solidFill>
                <a:cs typeface="Tahoma" pitchFamily="34" charset="0"/>
              </a:rPr>
              <a:t>4. Strategy as Purpose</a:t>
            </a:r>
          </a:p>
          <a:p>
            <a:pPr marL="533400" indent="-533400">
              <a:lnSpc>
                <a:spcPct val="90000"/>
              </a:lnSpc>
              <a:buSzTx/>
              <a:buFont typeface="Wingdings" pitchFamily="2" charset="2"/>
              <a:buNone/>
            </a:pPr>
            <a:r>
              <a:rPr lang="en-GB" sz="2000" smtClean="0">
                <a:solidFill>
                  <a:srgbClr val="000000"/>
                </a:solidFill>
                <a:cs typeface="Tahoma" pitchFamily="34" charset="0"/>
              </a:rPr>
              <a:t>Emergent Goals system – 1st draft  (Chapter 5 and 6 of MOSS</a:t>
            </a:r>
            <a:r>
              <a:rPr lang="en-GB" sz="2000" smtClean="0">
                <a:cs typeface="Tahoma" pitchFamily="34" charset="0"/>
              </a:rPr>
              <a:t>)</a:t>
            </a:r>
            <a:endParaRPr lang="en-GB" sz="2000" smtClean="0">
              <a:cs typeface="Times New Roman" pitchFamily="18" charset="0"/>
            </a:endParaRPr>
          </a:p>
          <a:p>
            <a:pPr marL="914400" lvl="1" indent="-457200">
              <a:lnSpc>
                <a:spcPct val="90000"/>
              </a:lnSpc>
              <a:buSzTx/>
              <a:buFont typeface="Wingdings" pitchFamily="2" charset="2"/>
              <a:buNone/>
            </a:pPr>
            <a:r>
              <a:rPr lang="en-GB" sz="1400" smtClean="0">
                <a:solidFill>
                  <a:srgbClr val="000000"/>
                </a:solidFill>
                <a:cs typeface="Tahoma" pitchFamily="34" charset="0"/>
              </a:rPr>
              <a:t>Ensure that goals meet the definition provided in Chapter of PMS</a:t>
            </a:r>
            <a:endParaRPr lang="en-GB" sz="1400" smtClean="0">
              <a:solidFill>
                <a:srgbClr val="000000"/>
              </a:solidFill>
            </a:endParaRPr>
          </a:p>
          <a:p>
            <a:pPr marL="914400" lvl="1" indent="-457200">
              <a:lnSpc>
                <a:spcPct val="90000"/>
              </a:lnSpc>
              <a:buSzTx/>
              <a:buFont typeface="Wingdings" pitchFamily="2" charset="2"/>
              <a:buNone/>
            </a:pPr>
            <a:r>
              <a:rPr lang="en-GB" sz="1400" smtClean="0">
                <a:solidFill>
                  <a:srgbClr val="000000"/>
                </a:solidFill>
                <a:cs typeface="Tahoma" pitchFamily="34" charset="0"/>
              </a:rPr>
              <a:t>The map has around 10-15 goals</a:t>
            </a:r>
            <a:endParaRPr lang="en-GB" sz="1400" smtClean="0">
              <a:solidFill>
                <a:srgbClr val="000000"/>
              </a:solidFill>
            </a:endParaRPr>
          </a:p>
          <a:p>
            <a:pPr marL="914400" lvl="1" indent="-457200">
              <a:lnSpc>
                <a:spcPct val="90000"/>
              </a:lnSpc>
              <a:buSzTx/>
              <a:buFont typeface="Wingdings" pitchFamily="2" charset="2"/>
              <a:buNone/>
            </a:pPr>
            <a:r>
              <a:rPr lang="en-GB" sz="1400" smtClean="0">
                <a:solidFill>
                  <a:srgbClr val="000000"/>
                </a:solidFill>
                <a:cs typeface="Tahoma" pitchFamily="34" charset="0"/>
              </a:rPr>
              <a:t>That the system considers ‘negative goals’ when appropriate</a:t>
            </a:r>
            <a:endParaRPr lang="en-GB" sz="1400" smtClean="0">
              <a:solidFill>
                <a:srgbClr val="000000"/>
              </a:solidFill>
            </a:endParaRPr>
          </a:p>
          <a:p>
            <a:pPr marL="914400" lvl="1" indent="-457200">
              <a:lnSpc>
                <a:spcPct val="90000"/>
              </a:lnSpc>
              <a:buSzTx/>
              <a:buFont typeface="Wingdings" pitchFamily="2" charset="2"/>
              <a:buNone/>
            </a:pPr>
            <a:r>
              <a:rPr lang="en-GB" sz="1400" smtClean="0">
                <a:solidFill>
                  <a:srgbClr val="000000"/>
                </a:solidFill>
                <a:cs typeface="Tahoma" pitchFamily="34" charset="0"/>
              </a:rPr>
              <a:t>Ensure you have conducted the final review of the goal system</a:t>
            </a:r>
          </a:p>
          <a:p>
            <a:pPr marL="914400" lvl="1" indent="-457200">
              <a:lnSpc>
                <a:spcPct val="90000"/>
              </a:lnSpc>
              <a:buSzTx/>
              <a:buFont typeface="Wingdings" pitchFamily="2" charset="2"/>
              <a:buNone/>
            </a:pPr>
            <a:r>
              <a:rPr lang="en-GB" sz="1400" b="1" smtClean="0">
                <a:solidFill>
                  <a:srgbClr val="000000"/>
                </a:solidFill>
                <a:cs typeface="Tahoma" pitchFamily="34" charset="0"/>
              </a:rPr>
              <a:t>2 pages are required: </a:t>
            </a:r>
            <a:r>
              <a:rPr lang="en-GB" sz="1400" smtClean="0">
                <a:solidFill>
                  <a:srgbClr val="000000"/>
                </a:solidFill>
                <a:cs typeface="Tahoma" pitchFamily="34" charset="0"/>
              </a:rPr>
              <a:t>one page shows laddering upwards from at least one 3* priority, and the other page shows the final goal system after imposing ‘published goals’ (showing goals only)</a:t>
            </a:r>
            <a:endParaRPr lang="en-GB" sz="1400" smtClean="0">
              <a:solidFill>
                <a:srgbClr val="000000"/>
              </a:solidFill>
            </a:endParaRPr>
          </a:p>
          <a:p>
            <a:pPr marL="533400" indent="-533400">
              <a:lnSpc>
                <a:spcPct val="90000"/>
              </a:lnSpc>
              <a:buSzTx/>
              <a:buFont typeface="Wingdings" pitchFamily="2" charset="2"/>
              <a:buNone/>
            </a:pPr>
            <a:r>
              <a:rPr lang="en-GB" sz="2000" smtClean="0">
                <a:solidFill>
                  <a:srgbClr val="000000"/>
                </a:solidFill>
                <a:cs typeface="Tahoma" pitchFamily="34" charset="0"/>
              </a:rPr>
              <a:t>5. Reflective Commentary </a:t>
            </a:r>
            <a:r>
              <a:rPr lang="en-GB" sz="2000" smtClean="0"/>
              <a:t>focusing predominantly on negotiation process – include examples (max  300 words)</a:t>
            </a:r>
            <a:endParaRPr lang="en-GB" sz="2000" smtClean="0">
              <a:solidFill>
                <a:srgbClr val="000000"/>
              </a:solidFill>
              <a:cs typeface="Tahoma" pitchFamily="34" charset="0"/>
            </a:endParaRPr>
          </a:p>
          <a:p>
            <a:pPr marL="533400" indent="-533400">
              <a:lnSpc>
                <a:spcPct val="90000"/>
              </a:lnSpc>
              <a:buSzTx/>
              <a:buFont typeface="Wingdings" pitchFamily="2" charset="2"/>
              <a:buNone/>
            </a:pPr>
            <a:r>
              <a:rPr lang="en-GB" sz="2000" smtClean="0">
                <a:solidFill>
                  <a:srgbClr val="000000"/>
                </a:solidFill>
                <a:cs typeface="Tahoma" pitchFamily="34" charset="0"/>
              </a:rPr>
              <a:t>6. SSI from Purpose</a:t>
            </a:r>
          </a:p>
          <a:p>
            <a:pPr marL="533400" indent="-533400">
              <a:lnSpc>
                <a:spcPct val="90000"/>
              </a:lnSpc>
              <a:buSzTx/>
              <a:buFont typeface="Wingdings" pitchFamily="2" charset="2"/>
              <a:buNone/>
            </a:pPr>
            <a:endParaRPr lang="en-GB" sz="2000" smtClean="0">
              <a:solidFill>
                <a:srgbClr val="000000"/>
              </a:solidFill>
              <a:cs typeface="Tahoma" pitchFamily="34" charset="0"/>
            </a:endParaRPr>
          </a:p>
          <a:p>
            <a:pPr marL="533400" indent="-533400">
              <a:lnSpc>
                <a:spcPct val="90000"/>
              </a:lnSpc>
              <a:buSzTx/>
              <a:buFont typeface="Wingdings" pitchFamily="2" charset="2"/>
              <a:buNone/>
            </a:pPr>
            <a:r>
              <a:rPr lang="en-GB" sz="2000" smtClean="0">
                <a:solidFill>
                  <a:srgbClr val="000000"/>
                </a:solidFill>
                <a:cs typeface="Tahoma" pitchFamily="34" charset="0"/>
              </a:rPr>
              <a:t>CONTINUED….</a:t>
            </a:r>
          </a:p>
          <a:p>
            <a:pPr marL="533400" indent="-533400">
              <a:lnSpc>
                <a:spcPct val="90000"/>
              </a:lnSpc>
              <a:buSzTx/>
              <a:buFont typeface="Wingdings" pitchFamily="2" charset="2"/>
              <a:buNone/>
            </a:pPr>
            <a:endParaRPr lang="en-GB" sz="2000" smtClean="0">
              <a:solidFill>
                <a:srgbClr val="000000"/>
              </a:solidFill>
              <a:cs typeface="Tahoma" pitchFamily="34" charset="0"/>
            </a:endParaRPr>
          </a:p>
          <a:p>
            <a:pPr marL="914400" lvl="1" indent="-457200">
              <a:lnSpc>
                <a:spcPct val="90000"/>
              </a:lnSpc>
              <a:buSzTx/>
              <a:buFontTx/>
              <a:buNone/>
            </a:pPr>
            <a:endParaRPr lang="en-GB" sz="14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0722" name="Rectangle 2"/>
          <p:cNvSpPr>
            <a:spLocks noGrp="1" noChangeArrowheads="1"/>
          </p:cNvSpPr>
          <p:nvPr>
            <p:ph type="title"/>
          </p:nvPr>
        </p:nvSpPr>
        <p:spPr>
          <a:xfrm>
            <a:off x="684213" y="260350"/>
            <a:ext cx="7759700" cy="692150"/>
          </a:xfrm>
        </p:spPr>
        <p:txBody>
          <a:bodyPr/>
          <a:lstStyle/>
          <a:p>
            <a:pPr algn="ctr">
              <a:defRPr/>
            </a:pPr>
            <a:r>
              <a:rPr lang="en-GB" sz="3200" dirty="0" smtClean="0"/>
              <a:t>The assignment: notes (3 of 3)</a:t>
            </a:r>
          </a:p>
        </p:txBody>
      </p:sp>
      <p:sp>
        <p:nvSpPr>
          <p:cNvPr id="10243" name="Rectangle 3"/>
          <p:cNvSpPr>
            <a:spLocks noGrp="1" noChangeArrowheads="1"/>
          </p:cNvSpPr>
          <p:nvPr>
            <p:ph type="body" idx="1"/>
          </p:nvPr>
        </p:nvSpPr>
        <p:spPr>
          <a:xfrm>
            <a:off x="395288" y="1484313"/>
            <a:ext cx="8382000" cy="4114800"/>
          </a:xfrm>
        </p:spPr>
        <p:txBody>
          <a:bodyPr/>
          <a:lstStyle/>
          <a:p>
            <a:pPr marL="533400" indent="-533400">
              <a:lnSpc>
                <a:spcPct val="90000"/>
              </a:lnSpc>
              <a:buSzTx/>
              <a:buFont typeface="Wingdings" pitchFamily="2" charset="2"/>
              <a:buNone/>
            </a:pPr>
            <a:r>
              <a:rPr lang="en-GB" sz="1800" smtClean="0">
                <a:solidFill>
                  <a:srgbClr val="000000"/>
                </a:solidFill>
                <a:cs typeface="Tahoma" pitchFamily="34" charset="0"/>
              </a:rPr>
              <a:t>7. Strategy as Competitive Advantage (Chapter 7 and 8 of MOSS)</a:t>
            </a:r>
          </a:p>
          <a:p>
            <a:pPr marL="533400" indent="-533400">
              <a:lnSpc>
                <a:spcPct val="90000"/>
              </a:lnSpc>
              <a:buSzTx/>
              <a:buFont typeface="Wingdings" pitchFamily="2" charset="2"/>
              <a:buNone/>
            </a:pPr>
            <a:r>
              <a:rPr lang="en-GB" sz="1800" smtClean="0">
                <a:solidFill>
                  <a:srgbClr val="000000"/>
                </a:solidFill>
                <a:cs typeface="Tahoma" pitchFamily="34" charset="0"/>
              </a:rPr>
              <a:t>Map of competencies with DC’s marked, and DC patterns shown on separate maps – thus, </a:t>
            </a:r>
            <a:r>
              <a:rPr lang="en-GB" sz="1100" b="1" smtClean="0">
                <a:solidFill>
                  <a:srgbClr val="000000"/>
                </a:solidFill>
                <a:cs typeface="Tahoma" pitchFamily="34" charset="0"/>
              </a:rPr>
              <a:t>2 pages are required:</a:t>
            </a:r>
            <a:endParaRPr lang="en-GB" sz="1800" smtClean="0">
              <a:cs typeface="Times New Roman" pitchFamily="18" charset="0"/>
            </a:endParaRPr>
          </a:p>
          <a:p>
            <a:pPr marL="914400" lvl="1" indent="-457200">
              <a:lnSpc>
                <a:spcPct val="90000"/>
              </a:lnSpc>
              <a:buSzTx/>
              <a:buFont typeface="Wingdings" pitchFamily="2" charset="2"/>
              <a:buNone/>
            </a:pPr>
            <a:r>
              <a:rPr lang="en-GB" sz="1400" smtClean="0">
                <a:solidFill>
                  <a:srgbClr val="000000"/>
                </a:solidFill>
                <a:cs typeface="Tahoma" pitchFamily="34" charset="0"/>
              </a:rPr>
              <a:t>Ensure that all of the distinctive competencies are plausibly distinctive! Show which are Das, DCs, or DCOs</a:t>
            </a:r>
            <a:endParaRPr lang="en-GB" sz="1400" smtClean="0">
              <a:solidFill>
                <a:srgbClr val="000000"/>
              </a:solidFill>
            </a:endParaRPr>
          </a:p>
          <a:p>
            <a:pPr marL="914400" lvl="1" indent="-457200">
              <a:lnSpc>
                <a:spcPct val="90000"/>
              </a:lnSpc>
              <a:buSzTx/>
              <a:buFont typeface="Wingdings" pitchFamily="2" charset="2"/>
              <a:buNone/>
            </a:pPr>
            <a:r>
              <a:rPr lang="en-GB" sz="1400" smtClean="0">
                <a:solidFill>
                  <a:srgbClr val="000000"/>
                </a:solidFill>
                <a:cs typeface="Tahoma" pitchFamily="34" charset="0"/>
              </a:rPr>
              <a:t>Show basis for DC pattern </a:t>
            </a:r>
            <a:endParaRPr lang="en-GB" sz="1400" smtClean="0">
              <a:solidFill>
                <a:srgbClr val="000000"/>
              </a:solidFill>
            </a:endParaRPr>
          </a:p>
          <a:p>
            <a:pPr marL="533400" indent="-533400">
              <a:lnSpc>
                <a:spcPct val="90000"/>
              </a:lnSpc>
              <a:buSzTx/>
              <a:buFont typeface="Wingdings" pitchFamily="2" charset="2"/>
              <a:buNone/>
            </a:pPr>
            <a:r>
              <a:rPr lang="en-GB" sz="1800" smtClean="0">
                <a:solidFill>
                  <a:srgbClr val="000000"/>
                </a:solidFill>
                <a:cs typeface="Tahoma" pitchFamily="34" charset="0"/>
              </a:rPr>
              <a:t>8. Reflective Commentary </a:t>
            </a:r>
            <a:r>
              <a:rPr lang="en-GB" sz="1800" smtClean="0"/>
              <a:t>focusing predominantly on negotiation process – include examples (max  300 words)</a:t>
            </a:r>
          </a:p>
          <a:p>
            <a:pPr marL="533400" indent="-533400">
              <a:lnSpc>
                <a:spcPct val="90000"/>
              </a:lnSpc>
              <a:buSzTx/>
              <a:buFont typeface="Wingdings" pitchFamily="2" charset="2"/>
              <a:buNone/>
            </a:pPr>
            <a:r>
              <a:rPr lang="en-GB" sz="1800" smtClean="0">
                <a:solidFill>
                  <a:srgbClr val="000000"/>
                </a:solidFill>
                <a:cs typeface="Tahoma" pitchFamily="34" charset="0"/>
              </a:rPr>
              <a:t>9. SSI from Competitive Advantage</a:t>
            </a:r>
          </a:p>
          <a:p>
            <a:pPr marL="533400" indent="-533400">
              <a:lnSpc>
                <a:spcPct val="90000"/>
              </a:lnSpc>
              <a:buSzTx/>
              <a:buFont typeface="Wingdings" pitchFamily="2" charset="2"/>
              <a:buNone/>
            </a:pPr>
            <a:endParaRPr lang="en-GB" sz="1800" smtClean="0"/>
          </a:p>
          <a:p>
            <a:pPr marL="533400" indent="-533400">
              <a:lnSpc>
                <a:spcPct val="90000"/>
              </a:lnSpc>
              <a:buSzTx/>
              <a:buFont typeface="Wingdings" pitchFamily="2" charset="2"/>
              <a:buNone/>
            </a:pPr>
            <a:r>
              <a:rPr lang="en-GB" sz="1800" smtClean="0"/>
              <a:t>10. Combine 1-3, 4-6, and 7-9 to produce an aggregate SSI  (Chapter 12 of MOSS)</a:t>
            </a:r>
          </a:p>
          <a:p>
            <a:pPr marL="533400" indent="-533400">
              <a:lnSpc>
                <a:spcPct val="90000"/>
              </a:lnSpc>
              <a:buSzTx/>
              <a:buFont typeface="Wingdings" pitchFamily="2" charset="2"/>
              <a:buNone/>
            </a:pPr>
            <a:r>
              <a:rPr lang="en-GB" sz="1800" smtClean="0"/>
              <a:t>11. Commentary on issues arising from combining: eg conflicts, analysis, aggregation, etc</a:t>
            </a:r>
          </a:p>
          <a:p>
            <a:pPr marL="533400" indent="-533400">
              <a:lnSpc>
                <a:spcPct val="90000"/>
              </a:lnSpc>
              <a:buSzTx/>
              <a:buFont typeface="Wingdings" pitchFamily="2" charset="2"/>
              <a:buNone/>
            </a:pPr>
            <a:endParaRPr lang="en-GB" sz="1800" smtClean="0"/>
          </a:p>
          <a:p>
            <a:pPr marL="533400" indent="-533400">
              <a:lnSpc>
                <a:spcPct val="90000"/>
              </a:lnSpc>
              <a:buSzTx/>
              <a:buFont typeface="Wingdings" pitchFamily="2" charset="2"/>
              <a:buNone/>
            </a:pPr>
            <a:r>
              <a:rPr lang="en-GB" sz="1800" smtClean="0"/>
              <a:t>SUBMIT 13 PAGES IN TOTAL (5 MAPS + 8 PAGES OF TEXT) + PEER ASSESSEMENT FORM</a:t>
            </a:r>
          </a:p>
          <a:p>
            <a:pPr marL="914400" lvl="1" indent="-457200">
              <a:lnSpc>
                <a:spcPct val="90000"/>
              </a:lnSpc>
              <a:buSzTx/>
              <a:buFontTx/>
              <a:buNone/>
            </a:pPr>
            <a:endParaRPr lang="en-GB" sz="12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5058" name="Rectangle 1026"/>
          <p:cNvSpPr>
            <a:spLocks noGrp="1" noChangeArrowheads="1"/>
          </p:cNvSpPr>
          <p:nvPr>
            <p:ph type="title"/>
          </p:nvPr>
        </p:nvSpPr>
        <p:spPr/>
        <p:txBody>
          <a:bodyPr/>
          <a:lstStyle/>
          <a:p>
            <a:pPr>
              <a:defRPr/>
            </a:pPr>
            <a:r>
              <a:rPr lang="en-GB" smtClean="0"/>
              <a:t>The Assignment Submission</a:t>
            </a:r>
          </a:p>
        </p:txBody>
      </p:sp>
      <p:sp>
        <p:nvSpPr>
          <p:cNvPr id="11267" name="Rectangle 1027"/>
          <p:cNvSpPr>
            <a:spLocks noGrp="1" noChangeArrowheads="1"/>
          </p:cNvSpPr>
          <p:nvPr>
            <p:ph type="body" idx="1"/>
          </p:nvPr>
        </p:nvSpPr>
        <p:spPr>
          <a:xfrm>
            <a:off x="762000" y="1676400"/>
            <a:ext cx="7772400" cy="4114800"/>
          </a:xfrm>
        </p:spPr>
        <p:txBody>
          <a:bodyPr/>
          <a:lstStyle/>
          <a:p>
            <a:pPr>
              <a:lnSpc>
                <a:spcPct val="80000"/>
              </a:lnSpc>
            </a:pPr>
            <a:r>
              <a:rPr lang="en-US" sz="2400" smtClean="0">
                <a:cs typeface="Tahoma" pitchFamily="34" charset="0"/>
              </a:rPr>
              <a:t>1 peer assessment form (available on the intranet) MUST be submitted per student and submitted under separate cover and each form must be signed by the person submitting it.  </a:t>
            </a:r>
            <a:r>
              <a:rPr lang="en-US" sz="2400" i="1" smtClean="0">
                <a:cs typeface="Tahoma" pitchFamily="34" charset="0"/>
              </a:rPr>
              <a:t>Failure to submit a peer assessment form will result in your assignment not being marked and so given a mark of zero</a:t>
            </a:r>
            <a:r>
              <a:rPr lang="en-US" sz="2400" smtClean="0">
                <a:cs typeface="Tahoma" pitchFamily="34" charset="0"/>
              </a:rPr>
              <a:t>.</a:t>
            </a:r>
            <a:endParaRPr lang="en-GB" sz="2400" smtClean="0">
              <a:cs typeface="Times New Roman" pitchFamily="18" charset="0"/>
            </a:endParaRPr>
          </a:p>
          <a:p>
            <a:pPr>
              <a:lnSpc>
                <a:spcPct val="80000"/>
              </a:lnSpc>
            </a:pPr>
            <a:r>
              <a:rPr lang="en-GB" sz="2400" smtClean="0"/>
              <a:t>Only the required 13 pages required will be marked, any additional pages will be discarded.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3600" dirty="0" smtClean="0"/>
              <a:t>Undertaking Making Strategy without attending the seminars</a:t>
            </a:r>
            <a:endParaRPr lang="en-GB" sz="3600" dirty="0"/>
          </a:p>
        </p:txBody>
      </p:sp>
      <p:sp>
        <p:nvSpPr>
          <p:cNvPr id="12291" name="Content Placeholder 2"/>
          <p:cNvSpPr>
            <a:spLocks noGrp="1"/>
          </p:cNvSpPr>
          <p:nvPr>
            <p:ph idx="1"/>
          </p:nvPr>
        </p:nvSpPr>
        <p:spPr>
          <a:xfrm>
            <a:off x="684213" y="1700213"/>
            <a:ext cx="7772400" cy="4114800"/>
          </a:xfrm>
        </p:spPr>
        <p:txBody>
          <a:bodyPr/>
          <a:lstStyle/>
          <a:p>
            <a:r>
              <a:rPr lang="en-GB" sz="2400" smtClean="0"/>
              <a:t>If you are unable to attend the seminars (including local counselling sessions where appropriate) then you are required to undertake the assignment as follows:</a:t>
            </a:r>
          </a:p>
          <a:p>
            <a:pPr lvl="1"/>
            <a:r>
              <a:rPr lang="en-GB" sz="2000" smtClean="0"/>
              <a:t>Form a strategy making group with at least 3 people.</a:t>
            </a:r>
          </a:p>
          <a:p>
            <a:pPr lvl="1"/>
            <a:r>
              <a:rPr lang="en-GB" sz="2000" smtClean="0"/>
              <a:t>Develop a strategy using the Making Strategy book, Decision Explorer and slides on the intranet</a:t>
            </a:r>
          </a:p>
          <a:p>
            <a:pPr lvl="1"/>
            <a:r>
              <a:rPr lang="en-GB" sz="2000" smtClean="0"/>
              <a:t>The strategy may be, for example, for a community centre, club, or for your own organisation (if the group members are your colleagues)</a:t>
            </a:r>
          </a:p>
          <a:p>
            <a:pPr lvl="1"/>
            <a:r>
              <a:rPr lang="en-GB" sz="2000" smtClean="0"/>
              <a:t>The assignment submission follows the guidelines included above.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332656"/>
            <a:ext cx="8291337" cy="5970865"/>
          </a:xfrm>
          <a:prstGeom prst="rect">
            <a:avLst/>
          </a:prstGeom>
        </p:spPr>
        <p:txBody>
          <a:bodyPr wrap="square">
            <a:spAutoFit/>
          </a:bodyPr>
          <a:lstStyle/>
          <a:p>
            <a:pPr algn="ctr"/>
            <a:r>
              <a:rPr lang="en-GB" b="1" i="1" dirty="0">
                <a:solidFill>
                  <a:schemeClr val="accent2"/>
                </a:solidFill>
              </a:rPr>
              <a:t>Group </a:t>
            </a:r>
            <a:r>
              <a:rPr lang="en-GB" b="1" i="1" dirty="0" smtClean="0">
                <a:solidFill>
                  <a:schemeClr val="accent2"/>
                </a:solidFill>
              </a:rPr>
              <a:t>Explorer</a:t>
            </a:r>
          </a:p>
          <a:p>
            <a:endParaRPr lang="en-GB" sz="1800" dirty="0">
              <a:solidFill>
                <a:schemeClr val="tx1"/>
              </a:solidFill>
            </a:endParaRPr>
          </a:p>
          <a:p>
            <a:r>
              <a:rPr lang="en-GB" sz="1800" dirty="0">
                <a:solidFill>
                  <a:schemeClr val="tx1"/>
                </a:solidFill>
              </a:rPr>
              <a:t>There is also available a Group Support System that allows participants to enter statements and links directly in to a publicly displayed Decision Explorer model.  The system also allows for the rating of statements, and the indication of preferences about, for example, options to focus on, undesirable options, leverage on goals, etc.  </a:t>
            </a:r>
          </a:p>
          <a:p>
            <a:r>
              <a:rPr lang="en-GB" sz="1800" dirty="0">
                <a:solidFill>
                  <a:schemeClr val="tx1"/>
                </a:solidFill>
              </a:rPr>
              <a:t>The significant benefits of the system are higher productivity, anonymity when appropriate, the ability to monitor development consensus, and facilitator monitoring of levels of participation and type of participation.  The system has been used extensively over the past 10 years by a number of Business Schools, managers, and consultants.  It has been used with top management teams of MNC’s as well as with pressure groups.</a:t>
            </a:r>
          </a:p>
          <a:p>
            <a:endParaRPr lang="en-GB" sz="1800" dirty="0" smtClean="0">
              <a:solidFill>
                <a:schemeClr val="tx1"/>
              </a:solidFill>
            </a:endParaRPr>
          </a:p>
          <a:p>
            <a:r>
              <a:rPr lang="en-GB" sz="1800" dirty="0" smtClean="0">
                <a:solidFill>
                  <a:schemeClr val="tx1"/>
                </a:solidFill>
              </a:rPr>
              <a:t>The </a:t>
            </a:r>
            <a:r>
              <a:rPr lang="en-GB" sz="1800" dirty="0">
                <a:solidFill>
                  <a:schemeClr val="tx1"/>
                </a:solidFill>
              </a:rPr>
              <a:t>system requires the purchase of the Group Explorer software </a:t>
            </a:r>
            <a:r>
              <a:rPr lang="en-GB" sz="1800" dirty="0" smtClean="0">
                <a:solidFill>
                  <a:schemeClr val="tx1"/>
                </a:solidFill>
              </a:rPr>
              <a:t>from  </a:t>
            </a:r>
            <a:r>
              <a:rPr lang="en-GB" sz="1800" dirty="0" err="1">
                <a:solidFill>
                  <a:schemeClr val="tx1"/>
                </a:solidFill>
              </a:rPr>
              <a:t>Ackermann&amp;Eden</a:t>
            </a:r>
            <a:r>
              <a:rPr lang="en-GB" sz="1800" dirty="0">
                <a:solidFill>
                  <a:schemeClr val="tx1"/>
                </a:solidFill>
              </a:rPr>
              <a:t> at Strathclyde Business School, a full copy of Decision Explorer, Windows Server, and 2 laptop computers (one running Windows Server and the other Windows 7</a:t>
            </a:r>
            <a:r>
              <a:rPr lang="en-GB" sz="1800" dirty="0" smtClean="0">
                <a:solidFill>
                  <a:schemeClr val="tx1"/>
                </a:solidFill>
              </a:rPr>
              <a:t>).</a:t>
            </a:r>
          </a:p>
          <a:p>
            <a:endParaRPr lang="en-GB" sz="1800" dirty="0">
              <a:solidFill>
                <a:schemeClr val="tx1"/>
              </a:solidFill>
            </a:endParaRPr>
          </a:p>
          <a:p>
            <a:r>
              <a:rPr lang="en-GB" sz="1400" dirty="0" smtClean="0">
                <a:solidFill>
                  <a:schemeClr val="tx1"/>
                </a:solidFill>
              </a:rPr>
              <a:t>See:</a:t>
            </a:r>
          </a:p>
          <a:p>
            <a:r>
              <a:rPr lang="en-GB" sz="1400" dirty="0">
                <a:solidFill>
                  <a:schemeClr val="tx1"/>
                </a:solidFill>
              </a:rPr>
              <a:t>Ackermann, F. and Eden, C. Negotiation in Strategy Making Teams Group Support Systems and the Process of Cognitive Change. </a:t>
            </a:r>
            <a:r>
              <a:rPr lang="en-GB" sz="1400" i="1" dirty="0">
                <a:solidFill>
                  <a:schemeClr val="tx1"/>
                </a:solidFill>
              </a:rPr>
              <a:t>Group Decision and Negotiation</a:t>
            </a:r>
            <a:r>
              <a:rPr lang="en-GB" sz="1400" dirty="0">
                <a:solidFill>
                  <a:schemeClr val="tx1"/>
                </a:solidFill>
              </a:rPr>
              <a:t>. 2011; 20(3)293-314</a:t>
            </a:r>
            <a:r>
              <a:rPr lang="en-GB" sz="1400" dirty="0" smtClean="0">
                <a:solidFill>
                  <a:schemeClr val="tx1"/>
                </a:solidFill>
              </a:rPr>
              <a:t>.</a:t>
            </a:r>
          </a:p>
          <a:p>
            <a:r>
              <a:rPr lang="en-GB" sz="1400" dirty="0">
                <a:solidFill>
                  <a:schemeClr val="tx1"/>
                </a:solidFill>
              </a:rPr>
              <a:t>Andersen, D.; Richardson, G. P.; Ackermann, F., and Eden, C. Using a Group Support System to Add Value to Group Model Building. </a:t>
            </a:r>
            <a:r>
              <a:rPr lang="en-GB" sz="1400" i="1" dirty="0">
                <a:solidFill>
                  <a:schemeClr val="tx1"/>
                </a:solidFill>
              </a:rPr>
              <a:t>System Dynamics Review</a:t>
            </a:r>
            <a:r>
              <a:rPr lang="en-GB" sz="1400" dirty="0">
                <a:solidFill>
                  <a:schemeClr val="tx1"/>
                </a:solidFill>
              </a:rPr>
              <a:t>. 2010; 26(4)335-346.</a:t>
            </a:r>
          </a:p>
        </p:txBody>
      </p:sp>
    </p:spTree>
    <p:extLst>
      <p:ext uri="{BB962C8B-B14F-4D97-AF65-F5344CB8AC3E}">
        <p14:creationId xmlns:p14="http://schemas.microsoft.com/office/powerpoint/2010/main" xmlns="" val="3573331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1986" name="Rectangle 2"/>
          <p:cNvSpPr>
            <a:spLocks noGrp="1" noChangeArrowheads="1"/>
          </p:cNvSpPr>
          <p:nvPr>
            <p:ph type="ctrTitle"/>
          </p:nvPr>
        </p:nvSpPr>
        <p:spPr>
          <a:xfrm>
            <a:off x="685800" y="2971800"/>
            <a:ext cx="7772400" cy="1143000"/>
          </a:xfrm>
        </p:spPr>
        <p:txBody>
          <a:bodyPr/>
          <a:lstStyle/>
          <a:p>
            <a:pPr algn="ctr">
              <a:defRPr/>
            </a:pPr>
            <a:r>
              <a:rPr lang="en-GB" sz="4800" dirty="0" smtClean="0"/>
              <a:t>Making Strategy</a:t>
            </a:r>
            <a:br>
              <a:rPr lang="en-GB" sz="4800" dirty="0" smtClean="0"/>
            </a:br>
            <a:r>
              <a:rPr lang="en-GB" sz="3600" dirty="0" smtClean="0"/>
              <a:t>Assignment Details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988840"/>
            <a:ext cx="7759700" cy="1149350"/>
          </a:xfrm>
        </p:spPr>
        <p:txBody>
          <a:bodyPr/>
          <a:lstStyle/>
          <a:p>
            <a:r>
              <a:rPr lang="en-GB" sz="3600" dirty="0"/>
              <a:t>Please note, these slides are designed to be used in addition to the </a:t>
            </a:r>
            <a:r>
              <a:rPr lang="en-GB" sz="3600" dirty="0" smtClean="0"/>
              <a:t>book: </a:t>
            </a:r>
            <a:br>
              <a:rPr lang="en-GB" sz="3600" dirty="0" smtClean="0"/>
            </a:br>
            <a:r>
              <a:rPr lang="en-GB" sz="2400" dirty="0" smtClean="0"/>
              <a:t>Making </a:t>
            </a:r>
            <a:r>
              <a:rPr lang="en-GB" sz="2400" dirty="0"/>
              <a:t>Strategy: Mapping Out Strategic </a:t>
            </a:r>
            <a:r>
              <a:rPr lang="en-GB" sz="2400" dirty="0" smtClean="0"/>
              <a:t>Success. by Ackermann &amp; Eden, Sage, 2011</a:t>
            </a:r>
            <a:endParaRPr lang="en-GB" sz="3200" dirty="0"/>
          </a:p>
        </p:txBody>
      </p:sp>
      <p:sp>
        <p:nvSpPr>
          <p:cNvPr id="3" name="Content Placeholder 2"/>
          <p:cNvSpPr>
            <a:spLocks noGrp="1"/>
          </p:cNvSpPr>
          <p:nvPr>
            <p:ph idx="1"/>
          </p:nvPr>
        </p:nvSpPr>
        <p:spPr>
          <a:xfrm>
            <a:off x="755576" y="3501008"/>
            <a:ext cx="7772400" cy="4114800"/>
          </a:xfrm>
        </p:spPr>
        <p:txBody>
          <a:bodyPr/>
          <a:lstStyle/>
          <a:p>
            <a:r>
              <a:rPr lang="en-GB" sz="2400" dirty="0" smtClean="0"/>
              <a:t>They </a:t>
            </a:r>
            <a:r>
              <a:rPr lang="en-GB" sz="2400" dirty="0"/>
              <a:t>are not designed to be used in a ‘stand-alone’ manner, or to replicate theory and practice presented in the </a:t>
            </a:r>
            <a:r>
              <a:rPr lang="en-GB" sz="2400" dirty="0" smtClean="0"/>
              <a:t>book.</a:t>
            </a:r>
          </a:p>
          <a:p>
            <a:r>
              <a:rPr lang="en-GB" sz="2400" dirty="0" smtClean="0"/>
              <a:t>The </a:t>
            </a:r>
            <a:r>
              <a:rPr lang="en-GB" sz="2400" dirty="0"/>
              <a:t>assignment design represents one possibility for a </a:t>
            </a:r>
            <a:r>
              <a:rPr lang="en-GB" sz="2400" dirty="0" smtClean="0"/>
              <a:t>20 </a:t>
            </a:r>
            <a:r>
              <a:rPr lang="en-GB" sz="2400" dirty="0"/>
              <a:t>credit MBA </a:t>
            </a:r>
            <a:r>
              <a:rPr lang="en-GB" sz="2400" dirty="0" smtClean="0"/>
              <a:t>course (thus each of the 4 parts represents </a:t>
            </a:r>
            <a:r>
              <a:rPr lang="en-GB" sz="2400" dirty="0" err="1" smtClean="0"/>
              <a:t>approx</a:t>
            </a:r>
            <a:r>
              <a:rPr lang="en-GB" sz="2400" dirty="0" smtClean="0"/>
              <a:t> 5 credits + Closure).</a:t>
            </a:r>
            <a:endParaRPr lang="en-GB" sz="2400" dirty="0"/>
          </a:p>
        </p:txBody>
      </p:sp>
    </p:spTree>
    <p:extLst>
      <p:ext uri="{BB962C8B-B14F-4D97-AF65-F5344CB8AC3E}">
        <p14:creationId xmlns:p14="http://schemas.microsoft.com/office/powerpoint/2010/main" xmlns="" val="192004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2770" name="Rectangle 2"/>
          <p:cNvSpPr>
            <a:spLocks noGrp="1" noChangeArrowheads="1"/>
          </p:cNvSpPr>
          <p:nvPr>
            <p:ph type="title"/>
          </p:nvPr>
        </p:nvSpPr>
        <p:spPr>
          <a:xfrm>
            <a:off x="381000" y="457200"/>
            <a:ext cx="8305800" cy="539750"/>
          </a:xfrm>
        </p:spPr>
        <p:txBody>
          <a:bodyPr/>
          <a:lstStyle/>
          <a:p>
            <a:pPr>
              <a:defRPr/>
            </a:pPr>
            <a:r>
              <a:rPr lang="en-GB" sz="3200" smtClean="0"/>
              <a:t>Notes: Making Strategy</a:t>
            </a:r>
          </a:p>
        </p:txBody>
      </p:sp>
      <p:sp>
        <p:nvSpPr>
          <p:cNvPr id="3075" name="Rectangle 3"/>
          <p:cNvSpPr>
            <a:spLocks noGrp="1" noChangeArrowheads="1"/>
          </p:cNvSpPr>
          <p:nvPr>
            <p:ph type="body" idx="1"/>
          </p:nvPr>
        </p:nvSpPr>
        <p:spPr>
          <a:xfrm>
            <a:off x="539750" y="1412875"/>
            <a:ext cx="7772400" cy="4114800"/>
          </a:xfrm>
        </p:spPr>
        <p:txBody>
          <a:bodyPr/>
          <a:lstStyle/>
          <a:p>
            <a:pPr>
              <a:buFont typeface="Wingdings" pitchFamily="2" charset="2"/>
              <a:buNone/>
            </a:pPr>
            <a:r>
              <a:rPr lang="en-GB" sz="2800" dirty="0" smtClean="0">
                <a:cs typeface="Tahoma" pitchFamily="34" charset="0"/>
              </a:rPr>
              <a:t>Please note it is NOT possible to achieve good marks without having worked through the ‘essential’ introductory videos noted on the Making Strategy intranet site</a:t>
            </a:r>
          </a:p>
          <a:p>
            <a:pPr>
              <a:buFont typeface="Wingdings" pitchFamily="2" charset="2"/>
              <a:buNone/>
            </a:pPr>
            <a:r>
              <a:rPr lang="en-GB" sz="2800" dirty="0" smtClean="0">
                <a:cs typeface="Tahoma" pitchFamily="34" charset="0"/>
              </a:rPr>
              <a:t>Attendance at all sessions is strongly advised, and attendance at the Intensive seminar is compulsory unless the assignment is to be undertaken by following distance learning procedures</a:t>
            </a:r>
            <a:endParaRPr lang="en-GB" sz="2800" dirty="0" smtClean="0">
              <a:cs typeface="Times New Roman" pitchFamily="18" charset="0"/>
            </a:endParaRPr>
          </a:p>
          <a:p>
            <a:pPr>
              <a:buFont typeface="Wingdings" pitchFamily="2" charset="2"/>
              <a:buNone/>
            </a:pPr>
            <a:endParaRPr lang="en-GB" sz="2800" dirty="0" smtClean="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82" name="Rectangle 1026"/>
          <p:cNvSpPr>
            <a:spLocks noGrp="1" noChangeArrowheads="1"/>
          </p:cNvSpPr>
          <p:nvPr>
            <p:ph type="title"/>
          </p:nvPr>
        </p:nvSpPr>
        <p:spPr>
          <a:xfrm>
            <a:off x="762000" y="381000"/>
            <a:ext cx="7759700" cy="698500"/>
          </a:xfrm>
        </p:spPr>
        <p:txBody>
          <a:bodyPr/>
          <a:lstStyle/>
          <a:p>
            <a:pPr>
              <a:defRPr/>
            </a:pPr>
            <a:r>
              <a:rPr lang="en-GB" smtClean="0"/>
              <a:t>Process Requirements (1):</a:t>
            </a:r>
          </a:p>
        </p:txBody>
      </p:sp>
      <p:sp>
        <p:nvSpPr>
          <p:cNvPr id="4099" name="Rectangle 1027"/>
          <p:cNvSpPr>
            <a:spLocks noGrp="1" noChangeArrowheads="1"/>
          </p:cNvSpPr>
          <p:nvPr>
            <p:ph type="body" idx="1"/>
          </p:nvPr>
        </p:nvSpPr>
        <p:spPr>
          <a:xfrm>
            <a:off x="762000" y="1295400"/>
            <a:ext cx="7772400" cy="4114800"/>
          </a:xfrm>
        </p:spPr>
        <p:txBody>
          <a:bodyPr/>
          <a:lstStyle/>
          <a:p>
            <a:pPr marL="660400" indent="-660400">
              <a:lnSpc>
                <a:spcPct val="90000"/>
              </a:lnSpc>
              <a:buFont typeface="Wingdings" pitchFamily="2" charset="2"/>
              <a:buNone/>
            </a:pPr>
            <a:r>
              <a:rPr lang="en-GB" sz="2400" smtClean="0"/>
              <a:t>You MUST:</a:t>
            </a:r>
          </a:p>
          <a:p>
            <a:pPr marL="660400" indent="-660400">
              <a:lnSpc>
                <a:spcPct val="90000"/>
              </a:lnSpc>
              <a:buFont typeface="Wingdings" pitchFamily="2" charset="2"/>
              <a:buNone/>
            </a:pPr>
            <a:r>
              <a:rPr lang="en-GB" sz="2400" smtClean="0"/>
              <a:t>Form a group from your MBA cohort of a minimum 3 persons (max 5 persons), and agree to tackle the Strategy of the department/ division/ organisation of one of your group members</a:t>
            </a:r>
          </a:p>
          <a:p>
            <a:pPr marL="660400" indent="-660400">
              <a:lnSpc>
                <a:spcPct val="90000"/>
              </a:lnSpc>
              <a:buFont typeface="Wingdings" pitchFamily="2" charset="2"/>
              <a:buNone/>
            </a:pPr>
            <a:r>
              <a:rPr lang="en-GB" sz="2400" smtClean="0"/>
              <a:t>If you do not attend the seminars then you are required to undertake the assignment in a different manner – see last slide of this pack</a:t>
            </a:r>
          </a:p>
          <a:p>
            <a:pPr marL="660400" indent="-660400">
              <a:lnSpc>
                <a:spcPct val="90000"/>
              </a:lnSpc>
              <a:buFont typeface="Wingdings" pitchFamily="2" charset="2"/>
              <a:buNone/>
            </a:pPr>
            <a:r>
              <a:rPr lang="en-GB" sz="2400" smtClean="0"/>
              <a:t>You will work through a number of strategy making tasks that are related to chapters in “</a:t>
            </a:r>
            <a:r>
              <a:rPr lang="en-GB" sz="2400" i="1" smtClean="0"/>
              <a:t>Making Strategy: Mapping Out Strategic Success</a:t>
            </a:r>
            <a:r>
              <a:rPr lang="en-GB" sz="2400" smtClean="0"/>
              <a:t>” (MOSS).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685800" y="1524000"/>
            <a:ext cx="7772400" cy="4114800"/>
          </a:xfrm>
        </p:spPr>
        <p:txBody>
          <a:bodyPr/>
          <a:lstStyle/>
          <a:p>
            <a:pPr>
              <a:lnSpc>
                <a:spcPct val="80000"/>
              </a:lnSpc>
              <a:buFont typeface="Wingdings" pitchFamily="2" charset="2"/>
              <a:buNone/>
            </a:pPr>
            <a:r>
              <a:rPr lang="en-GB" sz="2400" smtClean="0"/>
              <a:t>Your own copy of the assignment can, if you wish, be different in some respects from the submission from your group colleagues, but the strategy content build-up must be the same (you may wish to add your own inserted commentary on your separate submission). </a:t>
            </a:r>
          </a:p>
          <a:p>
            <a:pPr>
              <a:lnSpc>
                <a:spcPct val="80000"/>
              </a:lnSpc>
              <a:buFont typeface="Wingdings" pitchFamily="2" charset="2"/>
              <a:buNone/>
            </a:pPr>
            <a:r>
              <a:rPr lang="en-GB" sz="2400" smtClean="0"/>
              <a:t>However, bear in mind that you may finish up with lower marks than the rest of your group, as well as possibly higher marks!</a:t>
            </a:r>
          </a:p>
        </p:txBody>
      </p:sp>
      <p:sp>
        <p:nvSpPr>
          <p:cNvPr id="674820" name="Rectangle 4"/>
          <p:cNvSpPr>
            <a:spLocks noGrp="1" noChangeArrowheads="1"/>
          </p:cNvSpPr>
          <p:nvPr>
            <p:ph type="title"/>
          </p:nvPr>
        </p:nvSpPr>
        <p:spPr>
          <a:xfrm>
            <a:off x="762000" y="381000"/>
            <a:ext cx="7759700" cy="698500"/>
          </a:xfrm>
        </p:spPr>
        <p:txBody>
          <a:bodyPr/>
          <a:lstStyle/>
          <a:p>
            <a:pPr>
              <a:defRPr/>
            </a:pPr>
            <a:r>
              <a:rPr lang="en-GB" smtClean="0"/>
              <a:t>Process Requirements (2):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762000" y="1295400"/>
            <a:ext cx="7772400" cy="4114800"/>
          </a:xfrm>
        </p:spPr>
        <p:txBody>
          <a:bodyPr/>
          <a:lstStyle/>
          <a:p>
            <a:pPr>
              <a:lnSpc>
                <a:spcPct val="90000"/>
              </a:lnSpc>
              <a:buFont typeface="Wingdings" pitchFamily="2" charset="2"/>
              <a:buNone/>
            </a:pPr>
            <a:r>
              <a:rPr lang="en-GB" sz="2400" dirty="0" smtClean="0"/>
              <a:t>You are required to use ‘</a:t>
            </a:r>
            <a:r>
              <a:rPr lang="en-GB" sz="2400" i="1" dirty="0" smtClean="0"/>
              <a:t>Decision Explorer</a:t>
            </a:r>
            <a:r>
              <a:rPr lang="en-GB" sz="2400" dirty="0" smtClean="0"/>
              <a:t>’ (DE) for conducting all of the tasks (except writing the Statement of Strategic Intent, and your own reflections).</a:t>
            </a:r>
          </a:p>
          <a:p>
            <a:pPr>
              <a:lnSpc>
                <a:spcPct val="90000"/>
              </a:lnSpc>
              <a:buFont typeface="Wingdings" pitchFamily="2" charset="2"/>
              <a:buNone/>
            </a:pPr>
            <a:r>
              <a:rPr lang="en-GB" sz="2400" dirty="0" smtClean="0"/>
              <a:t>The DE software can be downloaded from the Intranet and installed on your own PC.</a:t>
            </a:r>
          </a:p>
          <a:p>
            <a:pPr>
              <a:lnSpc>
                <a:spcPct val="90000"/>
              </a:lnSpc>
              <a:buFont typeface="Wingdings" pitchFamily="2" charset="2"/>
              <a:buNone/>
            </a:pPr>
            <a:r>
              <a:rPr lang="en-GB" sz="2400" dirty="0" smtClean="0"/>
              <a:t>A Quick Start Guide and tutorials are available as well as a very brief as well as short user guide (the full user guide is available on the www.banxia.com) </a:t>
            </a:r>
          </a:p>
          <a:p>
            <a:pPr>
              <a:lnSpc>
                <a:spcPct val="90000"/>
              </a:lnSpc>
              <a:buFont typeface="Wingdings" pitchFamily="2" charset="2"/>
              <a:buNone/>
            </a:pPr>
            <a:r>
              <a:rPr lang="en-GB" sz="2400" dirty="0" smtClean="0"/>
              <a:t>Bring a copy of the brief guide along to all classes </a:t>
            </a:r>
          </a:p>
          <a:p>
            <a:pPr>
              <a:lnSpc>
                <a:spcPct val="90000"/>
              </a:lnSpc>
              <a:buFont typeface="Wingdings" pitchFamily="2" charset="2"/>
              <a:buNone/>
            </a:pPr>
            <a:r>
              <a:rPr lang="en-GB" sz="2400" dirty="0" smtClean="0"/>
              <a:t>Note: the Videos also provide an introduction to using Decision Explorer for Making Strategy.</a:t>
            </a:r>
          </a:p>
        </p:txBody>
      </p:sp>
      <p:sp>
        <p:nvSpPr>
          <p:cNvPr id="675844" name="Rectangle 4"/>
          <p:cNvSpPr>
            <a:spLocks noGrp="1" noChangeArrowheads="1"/>
          </p:cNvSpPr>
          <p:nvPr>
            <p:ph type="title"/>
          </p:nvPr>
        </p:nvSpPr>
        <p:spPr>
          <a:xfrm>
            <a:off x="762000" y="381000"/>
            <a:ext cx="7759700" cy="698500"/>
          </a:xfrm>
        </p:spPr>
        <p:txBody>
          <a:bodyPr/>
          <a:lstStyle/>
          <a:p>
            <a:pPr>
              <a:defRPr/>
            </a:pPr>
            <a:r>
              <a:rPr lang="en-GB" smtClean="0"/>
              <a:t>Process Requirements (3):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4146" name="Rectangle 2"/>
          <p:cNvSpPr>
            <a:spLocks noGrp="1" noChangeArrowheads="1"/>
          </p:cNvSpPr>
          <p:nvPr>
            <p:ph type="title"/>
          </p:nvPr>
        </p:nvSpPr>
        <p:spPr>
          <a:xfrm>
            <a:off x="684213" y="115888"/>
            <a:ext cx="7759700" cy="1149350"/>
          </a:xfrm>
        </p:spPr>
        <p:txBody>
          <a:bodyPr/>
          <a:lstStyle/>
          <a:p>
            <a:pPr algn="ctr">
              <a:defRPr/>
            </a:pPr>
            <a:r>
              <a:rPr lang="en-GB" sz="2400" dirty="0" smtClean="0"/>
              <a:t>Making Strategy</a:t>
            </a:r>
            <a:br>
              <a:rPr lang="en-GB" sz="2400" dirty="0" smtClean="0"/>
            </a:br>
            <a:r>
              <a:rPr lang="en-GB" sz="2400" dirty="0" smtClean="0"/>
              <a:t>in 4x~3hr </a:t>
            </a:r>
            <a:r>
              <a:rPr lang="en-GB" sz="2400" dirty="0"/>
              <a:t>w</a:t>
            </a:r>
            <a:r>
              <a:rPr lang="en-GB" sz="2400" dirty="0" smtClean="0"/>
              <a:t>orkshops (2 days)…. </a:t>
            </a:r>
            <a:br>
              <a:rPr lang="en-GB" sz="2400" dirty="0" smtClean="0"/>
            </a:br>
            <a:r>
              <a:rPr lang="en-GB" sz="2400" dirty="0" smtClean="0"/>
              <a:t>Or single half day workshops</a:t>
            </a:r>
          </a:p>
        </p:txBody>
      </p:sp>
      <p:sp>
        <p:nvSpPr>
          <p:cNvPr id="7171" name="Rectangle 3"/>
          <p:cNvSpPr>
            <a:spLocks noGrp="1" noChangeArrowheads="1"/>
          </p:cNvSpPr>
          <p:nvPr>
            <p:ph type="body" idx="1"/>
          </p:nvPr>
        </p:nvSpPr>
        <p:spPr>
          <a:xfrm>
            <a:off x="323850" y="1412875"/>
            <a:ext cx="8496300" cy="4114800"/>
          </a:xfrm>
        </p:spPr>
        <p:txBody>
          <a:bodyPr/>
          <a:lstStyle/>
          <a:p>
            <a:pPr>
              <a:lnSpc>
                <a:spcPct val="90000"/>
              </a:lnSpc>
            </a:pPr>
            <a:r>
              <a:rPr lang="en-GB" sz="2000" smtClean="0"/>
              <a:t>Workshop 1 – morning</a:t>
            </a:r>
          </a:p>
          <a:p>
            <a:pPr lvl="1"/>
            <a:r>
              <a:rPr lang="en-GB" sz="1800" smtClean="0">
                <a:solidFill>
                  <a:srgbClr val="FF0000"/>
                </a:solidFill>
              </a:rPr>
              <a:t>Strategy as the Prioritisation and Management of Key Issues</a:t>
            </a:r>
          </a:p>
          <a:p>
            <a:pPr lvl="1"/>
            <a:r>
              <a:rPr lang="en-GB" sz="1800" smtClean="0">
                <a:solidFill>
                  <a:srgbClr val="FC0128"/>
                </a:solidFill>
              </a:rPr>
              <a:t>Statement of Strategic Intent</a:t>
            </a:r>
          </a:p>
          <a:p>
            <a:pPr>
              <a:lnSpc>
                <a:spcPct val="90000"/>
              </a:lnSpc>
            </a:pPr>
            <a:r>
              <a:rPr lang="en-GB" sz="2000" smtClean="0"/>
              <a:t>Workshop 2 – afternoon</a:t>
            </a:r>
          </a:p>
          <a:p>
            <a:pPr lvl="1"/>
            <a:r>
              <a:rPr lang="en-GB" sz="1800" smtClean="0">
                <a:solidFill>
                  <a:srgbClr val="FF0000"/>
                </a:solidFill>
              </a:rPr>
              <a:t>Strategy as Purpose: Agreeing Goals and Aspirations for the Organisation</a:t>
            </a:r>
          </a:p>
          <a:p>
            <a:pPr lvl="1"/>
            <a:r>
              <a:rPr lang="en-GB" sz="1800" smtClean="0">
                <a:solidFill>
                  <a:srgbClr val="FF0000"/>
                </a:solidFill>
              </a:rPr>
              <a:t>Statement of Strategic Intent</a:t>
            </a:r>
          </a:p>
          <a:p>
            <a:pPr>
              <a:lnSpc>
                <a:spcPct val="90000"/>
              </a:lnSpc>
            </a:pPr>
            <a:r>
              <a:rPr lang="en-GB" sz="2000" smtClean="0"/>
              <a:t>Workshop 3 – morning</a:t>
            </a:r>
          </a:p>
          <a:p>
            <a:pPr lvl="1">
              <a:lnSpc>
                <a:spcPct val="90000"/>
              </a:lnSpc>
            </a:pPr>
            <a:r>
              <a:rPr lang="en-GB" sz="1800" smtClean="0">
                <a:solidFill>
                  <a:srgbClr val="FF0000"/>
                </a:solidFill>
              </a:rPr>
              <a:t>Strategy as Competitive advantage</a:t>
            </a:r>
            <a:r>
              <a:rPr lang="en-GB" sz="1800" smtClean="0"/>
              <a:t> </a:t>
            </a:r>
          </a:p>
          <a:p>
            <a:pPr lvl="1">
              <a:lnSpc>
                <a:spcPct val="90000"/>
              </a:lnSpc>
            </a:pPr>
            <a:r>
              <a:rPr lang="en-GB" sz="1800" smtClean="0">
                <a:solidFill>
                  <a:srgbClr val="FC0128"/>
                </a:solidFill>
              </a:rPr>
              <a:t>Statement of Strategic Intent</a:t>
            </a:r>
            <a:endParaRPr lang="en-GB" sz="1800" smtClean="0"/>
          </a:p>
          <a:p>
            <a:pPr>
              <a:lnSpc>
                <a:spcPct val="90000"/>
              </a:lnSpc>
            </a:pPr>
            <a:r>
              <a:rPr lang="en-GB" sz="2000" smtClean="0"/>
              <a:t>Workshop 4 – afternoon</a:t>
            </a:r>
          </a:p>
          <a:p>
            <a:pPr lvl="1">
              <a:lnSpc>
                <a:spcPct val="90000"/>
              </a:lnSpc>
            </a:pPr>
            <a:r>
              <a:rPr lang="en-GB" sz="1800" smtClean="0">
                <a:solidFill>
                  <a:srgbClr val="FC0128"/>
                </a:solidFill>
              </a:rPr>
              <a:t>Strategy as Stakeholder Management</a:t>
            </a:r>
          </a:p>
          <a:p>
            <a:pPr lvl="1">
              <a:lnSpc>
                <a:spcPct val="90000"/>
              </a:lnSpc>
            </a:pPr>
            <a:r>
              <a:rPr lang="en-GB" sz="1800" smtClean="0">
                <a:solidFill>
                  <a:srgbClr val="FC0128"/>
                </a:solidFill>
              </a:rPr>
              <a:t>Statement of Strategic Intent</a:t>
            </a:r>
          </a:p>
          <a:p>
            <a:pPr>
              <a:lnSpc>
                <a:spcPct val="90000"/>
              </a:lnSpc>
            </a:pPr>
            <a:r>
              <a:rPr lang="en-GB" sz="2000" smtClean="0"/>
              <a:t>DELIVERABLE OVERALL: </a:t>
            </a:r>
          </a:p>
          <a:p>
            <a:pPr lvl="1">
              <a:lnSpc>
                <a:spcPct val="90000"/>
              </a:lnSpc>
            </a:pPr>
            <a:r>
              <a:rPr lang="en-GB" sz="1800" smtClean="0"/>
              <a:t>Statement of strategic intent (SSI) encompassing: issue management, purpose, competitive advantage, stakeholder management</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multbars">
  <a:themeElements>
    <a:clrScheme name="">
      <a:dk1>
        <a:srgbClr val="000000"/>
      </a:dk1>
      <a:lt1>
        <a:srgbClr val="FFFFFF"/>
      </a:lt1>
      <a:dk2>
        <a:srgbClr val="000000"/>
      </a:dk2>
      <a:lt2>
        <a:srgbClr val="000000"/>
      </a:lt2>
      <a:accent1>
        <a:srgbClr val="FFFFFF"/>
      </a:accent1>
      <a:accent2>
        <a:srgbClr val="114FFB"/>
      </a:accent2>
      <a:accent3>
        <a:srgbClr val="FFFFFF"/>
      </a:accent3>
      <a:accent4>
        <a:srgbClr val="000000"/>
      </a:accent4>
      <a:accent5>
        <a:srgbClr val="FFFFFF"/>
      </a:accent5>
      <a:accent6>
        <a:srgbClr val="0E47E3"/>
      </a:accent6>
      <a:hlink>
        <a:srgbClr val="CECECE"/>
      </a:hlink>
      <a:folHlink>
        <a:srgbClr val="8CF4EA"/>
      </a:folHlink>
    </a:clrScheme>
    <a:fontScheme name="multbar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rgbClr val="790015"/>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rgbClr val="790015"/>
            </a:solidFill>
            <a:effectLst/>
            <a:latin typeface="Times New Roman" pitchFamily="18" charset="0"/>
          </a:defRPr>
        </a:defPPr>
      </a:lstStyle>
    </a:lnDef>
  </a:objectDefaults>
  <a:extraClrSchemeLst>
    <a:extraClrScheme>
      <a:clrScheme name="multbars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ultbar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multbars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ultbars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ultbars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ultbars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multbars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c:\powerpnt\template\sldshow\multbars.ppt</Template>
  <TotalTime>785</TotalTime>
  <Pages>107</Pages>
  <Words>1848</Words>
  <Application>Microsoft Office PowerPoint</Application>
  <PresentationFormat>On-screen Show (4:3)</PresentationFormat>
  <Paragraphs>189</Paragraphs>
  <Slides>14</Slides>
  <Notes>8</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multbars</vt:lpstr>
      <vt:lpstr>Slide 1</vt:lpstr>
      <vt:lpstr>Slide 2</vt:lpstr>
      <vt:lpstr>Making Strategy Assignment Details</vt:lpstr>
      <vt:lpstr>Please note, these slides are designed to be used in addition to the book:  Making Strategy: Mapping Out Strategic Success. by Ackermann &amp; Eden, Sage, 2011</vt:lpstr>
      <vt:lpstr>Notes: Making Strategy</vt:lpstr>
      <vt:lpstr>Process Requirements (1):</vt:lpstr>
      <vt:lpstr>Process Requirements (2):</vt:lpstr>
      <vt:lpstr>Process Requirements (3):</vt:lpstr>
      <vt:lpstr>Making Strategy in 4x~3hr workshops (2 days)….  Or single half day workshops</vt:lpstr>
      <vt:lpstr>The assignment: notes (1 of 3)</vt:lpstr>
      <vt:lpstr>The assignment: notes (2 of 3)</vt:lpstr>
      <vt:lpstr>The assignment: notes (3 of 3)</vt:lpstr>
      <vt:lpstr>The Assignment Submission</vt:lpstr>
      <vt:lpstr>Undertaking Making Strategy without attending the seminars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DC's for Gavin</dc:title>
  <dc:subject>Strat Mgt</dc:subject>
  <dc:creator>Colin Eden</dc:creator>
  <cp:lastModifiedBy>rstitt</cp:lastModifiedBy>
  <cp:revision>283</cp:revision>
  <cp:lastPrinted>1998-04-26T20:00:16Z</cp:lastPrinted>
  <dcterms:created xsi:type="dcterms:W3CDTF">1995-11-07T07:29:30Z</dcterms:created>
  <dcterms:modified xsi:type="dcterms:W3CDTF">2011-09-20T13:20:31Z</dcterms:modified>
</cp:coreProperties>
</file>